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6858000" cx="12192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50DCDC-7AF1-40CF-9750-1B87D8D0963D}">
  <a:tblStyle styleId="{0A50DCDC-7AF1-40CF-9750-1B87D8D0963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3171774" cy="47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427" y="0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120172"/>
            <a:ext cx="3171774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Please retain proper attribution, including the reference to ai.berkeley.edu.  Thanks!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Basic idea: beliefs “reweighted” by likelihood of evidence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Unlike passage of time, we have to renormalize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7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1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3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3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4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4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6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6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7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7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8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8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9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9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0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0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1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3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3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4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4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5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5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8" name="Google Shape;838;p36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Dan has a demo here.</a:t>
            </a:r>
            <a:endParaRPr/>
          </a:p>
        </p:txBody>
      </p:sp>
      <p:sp>
        <p:nvSpPr>
          <p:cNvPr id="839" name="Google Shape;839;p3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7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7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8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8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9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9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0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0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1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3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4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9" name="Google Shape;969;p44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44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5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5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6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9" name="Google Shape;989;p46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0" name="Google Shape;990;p46:notes"/>
          <p:cNvSpPr txBox="1"/>
          <p:nvPr>
            <p:ph idx="1" type="body"/>
          </p:nvPr>
        </p:nvSpPr>
        <p:spPr>
          <a:xfrm>
            <a:off x="974924" y="4560086"/>
            <a:ext cx="5365352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7350" lIns="94725" spcFirstLastPara="1" rIns="94725" wrap="square" tIns="47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7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4" name="Google Shape;1004;p47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5" name="Google Shape;1005;p47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8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4" name="Google Shape;1014;p48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9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3" name="Google Shape;1033;p49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4" name="Google Shape;1034;p49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0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4" name="Google Shape;1054;p50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5" name="Google Shape;1055;p50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1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2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9" name="Google Shape;1069;p5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p5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3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53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2" name="Google Shape;1092;p53:notes"/>
          <p:cNvSpPr txBox="1"/>
          <p:nvPr>
            <p:ph idx="1" type="body"/>
          </p:nvPr>
        </p:nvSpPr>
        <p:spPr>
          <a:xfrm>
            <a:off x="974924" y="4560086"/>
            <a:ext cx="5365352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7350" lIns="94725" spcFirstLastPara="1" rIns="94725" wrap="square" tIns="47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4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4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5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5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6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6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7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7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8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8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9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9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0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0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1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1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2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2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intermediate step in derivation!</a:t>
            </a:r>
            <a:endParaRPr/>
          </a:p>
        </p:txBody>
      </p:sp>
      <p:sp>
        <p:nvSpPr>
          <p:cNvPr id="204" name="Google Shape;204;p8:notes"/>
          <p:cNvSpPr txBox="1"/>
          <p:nvPr>
            <p:ph idx="12" type="sldNum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458788" y="720725"/>
            <a:ext cx="6397625" cy="3598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0" y="1044580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0" y="36576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3731418" y="-1928016"/>
            <a:ext cx="4729164" cy="11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57200" y="1"/>
            <a:ext cx="8229600" cy="612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3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57203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4645028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457204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575053" y="273054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457204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1031243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56.png"/><Relationship Id="rId8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63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65.png"/><Relationship Id="rId8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9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9nsE6ixZ1sQ2r68DKqjFF_VlQVUZ4WT1/view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hmxyVmvZ8BBYBxVWIFFfOSxxKrmY4aXR/view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tDBIfeCI2iQL4YFGcu-EiMYHh3dsPvHW/view" TargetMode="External"/><Relationship Id="rId4" Type="http://schemas.openxmlformats.org/officeDocument/2006/relationships/image" Target="../media/image5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z1cTCKMKbJiPqvYSfiMA7xCAkfBC44cJ/view" TargetMode="External"/><Relationship Id="rId4" Type="http://schemas.openxmlformats.org/officeDocument/2006/relationships/image" Target="../media/image6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njQI9bCySUE--1uE6kp9NThqgcn9dAzs/view" TargetMode="External"/><Relationship Id="rId4" Type="http://schemas.openxmlformats.org/officeDocument/2006/relationships/image" Target="../media/image7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CThdy_SN3iToiaIgZ8AZVpGc4tNJLaym/view" TargetMode="External"/><Relationship Id="rId4" Type="http://schemas.openxmlformats.org/officeDocument/2006/relationships/image" Target="../media/image6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MTgDA4yJ6ecMxUZru27UzQ0Q3cyyiaIX/view" TargetMode="External"/><Relationship Id="rId4" Type="http://schemas.openxmlformats.org/officeDocument/2006/relationships/image" Target="../media/image7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2.png"/><Relationship Id="rId4" Type="http://schemas.openxmlformats.org/officeDocument/2006/relationships/image" Target="../media/image81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g_ELPsJ2IoXXZ8yeTxC1TsCiJi0Ah0U0/view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n-s35TI3TzJIZ5R0gD_f399Rg2_fu9Qe/view" TargetMode="External"/><Relationship Id="rId4" Type="http://schemas.openxmlformats.org/officeDocument/2006/relationships/image" Target="../media/image9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5.png"/><Relationship Id="rId4" Type="http://schemas.openxmlformats.org/officeDocument/2006/relationships/image" Target="../media/image10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hyperlink" Target="http://2.bp.blogspot.com/-9dwlRNvV338/TfyK_J8WGZI/AAAAAAAAARc/PKOCa_pwY4Y/s1600/the-human-ear.gif" TargetMode="External"/><Relationship Id="rId7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5.jpg"/><Relationship Id="rId4" Type="http://schemas.openxmlformats.org/officeDocument/2006/relationships/image" Target="../media/image110.jpg"/><Relationship Id="rId5" Type="http://schemas.openxmlformats.org/officeDocument/2006/relationships/image" Target="../media/image106.jpg"/><Relationship Id="rId6" Type="http://schemas.openxmlformats.org/officeDocument/2006/relationships/image" Target="../media/image107.jpg"/><Relationship Id="rId7" Type="http://schemas.openxmlformats.org/officeDocument/2006/relationships/image" Target="../media/image104.jpg"/><Relationship Id="rId8" Type="http://schemas.openxmlformats.org/officeDocument/2006/relationships/image" Target="../media/image10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2.jpg"/><Relationship Id="rId4" Type="http://schemas.openxmlformats.org/officeDocument/2006/relationships/image" Target="../media/image1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8dfIeYQz8frDLj0yF5M9o9OIqt1xnlHm/view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KxJOLIlmvf3moOaLv-_6YqHtr7uDs1gC/view" TargetMode="External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9.png"/><Relationship Id="rId4" Type="http://schemas.openxmlformats.org/officeDocument/2006/relationships/image" Target="../media/image124.png"/><Relationship Id="rId9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1.png"/><Relationship Id="rId4" Type="http://schemas.openxmlformats.org/officeDocument/2006/relationships/image" Target="../media/image125.png"/><Relationship Id="rId5" Type="http://schemas.openxmlformats.org/officeDocument/2006/relationships/image" Target="../media/image1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21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378" y="1683589"/>
            <a:ext cx="7995844" cy="517628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0" y="228601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CS 188: Artificial Intelligence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0" y="1015997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>
                <a:latin typeface="Calibri"/>
                <a:ea typeface="Calibri"/>
                <a:cs typeface="Calibri"/>
                <a:sym typeface="Calibri"/>
              </a:rPr>
              <a:t>HMMs, Particle Filters, and Applications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524000" y="6248403"/>
            <a:ext cx="586740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0" y="5972950"/>
            <a:ext cx="12192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William DeMeo, NJIT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lides created by Dan Klein and Pieter Abbeel for CS188 at UC Berkeley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provided courtesy of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ai.berkeley.edu]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0" y="-381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Inference: Base Cases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6629400" y="2895600"/>
            <a:ext cx="533400" cy="533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/>
          </a:p>
        </p:txBody>
      </p:sp>
      <p:sp>
        <p:nvSpPr>
          <p:cNvPr id="239" name="Google Shape;239;p23"/>
          <p:cNvSpPr/>
          <p:nvPr/>
        </p:nvSpPr>
        <p:spPr>
          <a:xfrm>
            <a:off x="6629400" y="18288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00"/>
          </a:p>
        </p:txBody>
      </p:sp>
      <p:cxnSp>
        <p:nvCxnSpPr>
          <p:cNvPr id="240" name="Google Shape;240;p23"/>
          <p:cNvCxnSpPr>
            <a:stCxn id="239" idx="4"/>
            <a:endCxn id="238" idx="0"/>
          </p:cNvCxnSpPr>
          <p:nvPr/>
        </p:nvCxnSpPr>
        <p:spPr>
          <a:xfrm>
            <a:off x="6896100" y="23622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txp_fig" id="241" name="Google Shape;2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850" y="4419600"/>
            <a:ext cx="1509712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42" name="Google Shape;24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5181600"/>
            <a:ext cx="3027362" cy="236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43" name="Google Shape;24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200" y="6088063"/>
            <a:ext cx="1857375" cy="23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44" name="Google Shape;24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3200" y="5638800"/>
            <a:ext cx="1497012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7">
            <a:alphaModFix/>
          </a:blip>
          <a:srcRect b="0" l="0" r="55761" t="0"/>
          <a:stretch/>
        </p:blipFill>
        <p:spPr>
          <a:xfrm>
            <a:off x="4746548" y="1676400"/>
            <a:ext cx="977590" cy="202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Observation</a:t>
            </a:r>
            <a:endParaRPr/>
          </a:p>
        </p:txBody>
      </p:sp>
      <p:sp>
        <p:nvSpPr>
          <p:cNvPr id="252" name="Google Shape;252;p24"/>
          <p:cNvSpPr txBox="1"/>
          <p:nvPr>
            <p:ph idx="1" type="body"/>
          </p:nvPr>
        </p:nvSpPr>
        <p:spPr>
          <a:xfrm>
            <a:off x="406400" y="1219200"/>
            <a:ext cx="11379200" cy="4906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Assume we have current belief P(X | previous evidence):</a:t>
            </a:r>
            <a:endParaRPr/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Then, after evidence comes in:</a:t>
            </a:r>
            <a:endParaRPr/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Or, compactly:</a:t>
            </a:r>
            <a:endParaRPr/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24"/>
          <p:cNvGrpSpPr/>
          <p:nvPr/>
        </p:nvGrpSpPr>
        <p:grpSpPr>
          <a:xfrm>
            <a:off x="9144000" y="1143000"/>
            <a:ext cx="588962" cy="1766890"/>
            <a:chOff x="8173954" y="2209800"/>
            <a:chExt cx="284246" cy="852487"/>
          </a:xfrm>
        </p:grpSpPr>
        <p:sp>
          <p:nvSpPr>
            <p:cNvPr id="254" name="Google Shape;254;p24"/>
            <p:cNvSpPr/>
            <p:nvPr/>
          </p:nvSpPr>
          <p:spPr>
            <a:xfrm>
              <a:off x="8173954" y="2778125"/>
              <a:ext cx="284246" cy="284162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baseline="-2500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8173954" y="2209800"/>
              <a:ext cx="284246" cy="284162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800"/>
            </a:p>
          </p:txBody>
        </p:sp>
        <p:cxnSp>
          <p:nvCxnSpPr>
            <p:cNvPr id="256" name="Google Shape;256;p24"/>
            <p:cNvCxnSpPr>
              <a:stCxn id="255" idx="4"/>
              <a:endCxn id="254" idx="0"/>
            </p:cNvCxnSpPr>
            <p:nvPr/>
          </p:nvCxnSpPr>
          <p:spPr>
            <a:xfrm>
              <a:off x="8316077" y="2493962"/>
              <a:ext cx="0" cy="284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0" y="1219200"/>
            <a:ext cx="2209799" cy="2020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58" name="Google Shape;2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828800"/>
            <a:ext cx="3625850" cy="367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59" name="Google Shape;25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3048000"/>
            <a:ext cx="2529703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60" name="Google Shape;26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3048000"/>
            <a:ext cx="4464050" cy="347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61" name="Google Shape;26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0" y="3581400"/>
            <a:ext cx="3733800" cy="39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62" name="Google Shape;26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0" y="5029200"/>
            <a:ext cx="4153243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63" name="Google Shape;26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0" y="4343400"/>
            <a:ext cx="4800600" cy="34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64" name="Google Shape;264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6172200"/>
            <a:ext cx="5029200" cy="3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7772400" y="5410200"/>
            <a:ext cx="4572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Basic idea: beliefs “reweighted” by likelihood of evidence</a:t>
            </a:r>
            <a:endParaRPr/>
          </a:p>
          <a:p>
            <a:pPr indent="-342882" lvl="0" marL="34288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Unlike passage of time, we have to renormalize</a:t>
            </a:r>
            <a:endParaRPr/>
          </a:p>
          <a:p>
            <a:pPr indent="-190482" lvl="0" marL="342882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Observation</a:t>
            </a:r>
            <a:endParaRPr/>
          </a:p>
        </p:txBody>
      </p:sp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990600" y="1397001"/>
            <a:ext cx="107950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As we get observations, beliefs get reweighted, uncertainty “decreases”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2514600"/>
            <a:ext cx="2505075" cy="16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4">
            <a:alphaModFix/>
          </a:blip>
          <a:srcRect b="2351" l="1595" r="2145" t="905"/>
          <a:stretch/>
        </p:blipFill>
        <p:spPr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/>
        </p:nvSpPr>
        <p:spPr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observation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observation</a:t>
            </a:r>
            <a:endParaRPr/>
          </a:p>
        </p:txBody>
      </p:sp>
      <p:pic>
        <p:nvPicPr>
          <p:cNvPr descr="txp_fig" id="276" name="Google Shape;27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775" y="5257800"/>
            <a:ext cx="27654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2600" y="4058769"/>
            <a:ext cx="2436812" cy="252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903" y="4114800"/>
            <a:ext cx="2561219" cy="252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76200" y="1219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br>
              <a:rPr lang="en-US" sz="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Elapse time: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compute P( X</a:t>
            </a:r>
            <a:r>
              <a:rPr baseline="-25000" lang="en-US" sz="2400"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| e</a:t>
            </a:r>
            <a:r>
              <a:rPr baseline="-25000" lang="en-US" sz="2400">
                <a:latin typeface="Calibri"/>
                <a:ea typeface="Calibri"/>
                <a:cs typeface="Calibri"/>
                <a:sym typeface="Calibri"/>
              </a:rPr>
              <a:t>1:t-1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Observe: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compute P( X</a:t>
            </a:r>
            <a:r>
              <a:rPr baseline="-25000" lang="en-US" sz="2400"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| e</a:t>
            </a:r>
            <a:r>
              <a:rPr baseline="-25000" lang="en-US" sz="2400">
                <a:latin typeface="Calibri"/>
                <a:ea typeface="Calibri"/>
                <a:cs typeface="Calibri"/>
                <a:sym typeface="Calibri"/>
              </a:rPr>
              <a:t>1:t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33329" lvl="1" marL="742895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3009900" y="4572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286" name="Google Shape;286;p26"/>
          <p:cNvCxnSpPr>
            <a:stCxn id="285" idx="4"/>
            <a:endCxn id="287" idx="0"/>
          </p:cNvCxnSpPr>
          <p:nvPr/>
        </p:nvCxnSpPr>
        <p:spPr>
          <a:xfrm>
            <a:off x="3276600" y="5105400"/>
            <a:ext cx="0" cy="30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88" name="Google Shape;288;p26"/>
          <p:cNvSpPr/>
          <p:nvPr/>
        </p:nvSpPr>
        <p:spPr>
          <a:xfrm>
            <a:off x="1524000" y="54102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89" name="Google Shape;289;p26"/>
          <p:cNvCxnSpPr>
            <a:stCxn id="290" idx="6"/>
            <a:endCxn id="285" idx="2"/>
          </p:cNvCxnSpPr>
          <p:nvPr/>
        </p:nvCxnSpPr>
        <p:spPr>
          <a:xfrm>
            <a:off x="2057400" y="4838700"/>
            <a:ext cx="95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90" name="Google Shape;290;p26"/>
          <p:cNvSpPr/>
          <p:nvPr/>
        </p:nvSpPr>
        <p:spPr>
          <a:xfrm>
            <a:off x="1524000" y="4572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91" name="Google Shape;291;p26"/>
          <p:cNvCxnSpPr>
            <a:stCxn id="290" idx="4"/>
            <a:endCxn id="288" idx="0"/>
          </p:cNvCxnSpPr>
          <p:nvPr/>
        </p:nvCxnSpPr>
        <p:spPr>
          <a:xfrm>
            <a:off x="1790700" y="5105400"/>
            <a:ext cx="0" cy="30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87" name="Google Shape;287;p26"/>
          <p:cNvSpPr/>
          <p:nvPr/>
        </p:nvSpPr>
        <p:spPr>
          <a:xfrm>
            <a:off x="3009900" y="54102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292" name="Google Shape;292;p26"/>
          <p:cNvCxnSpPr/>
          <p:nvPr/>
        </p:nvCxnSpPr>
        <p:spPr>
          <a:xfrm>
            <a:off x="0" y="411480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26"/>
          <p:cNvSpPr txBox="1"/>
          <p:nvPr/>
        </p:nvSpPr>
        <p:spPr>
          <a:xfrm>
            <a:off x="7599127" y="4648201"/>
            <a:ext cx="1109595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&lt;0.5, 0.5&gt;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6712616" y="4267201"/>
            <a:ext cx="2433354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Belief: &lt;P(rain), P(sun)&gt;</a:t>
            </a:r>
            <a:endParaRPr/>
          </a:p>
        </p:txBody>
      </p:sp>
      <p:pic>
        <p:nvPicPr>
          <p:cNvPr descr="TP_tmp.bmp" id="295" name="Google Shape;2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717" y="4724400"/>
            <a:ext cx="6858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_tmp.bmp"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917" y="5207000"/>
            <a:ext cx="2514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_tmp.bmp" id="297" name="Google Shape;29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4917" y="5715000"/>
            <a:ext cx="25146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7482901" y="5105401"/>
            <a:ext cx="1343633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&lt;0.82, 0.18&gt;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7482901" y="5638801"/>
            <a:ext cx="1343633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&lt;0.63, 0.37&gt;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7482901" y="6107114"/>
            <a:ext cx="1343633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&lt;0.88, 0.12&gt;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9100869" y="4648201"/>
            <a:ext cx="121399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 on 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9100867" y="5105401"/>
            <a:ext cx="1003183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9100867" y="5638801"/>
            <a:ext cx="131787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Elapse time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9100867" y="6107114"/>
            <a:ext cx="1003183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</a:t>
            </a:r>
            <a:endParaRPr/>
          </a:p>
        </p:txBody>
      </p:sp>
      <p:pic>
        <p:nvPicPr>
          <p:cNvPr descr="TP_tmp.bmp" id="305" name="Google Shape;30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8317" y="6172200"/>
            <a:ext cx="3251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_tmp.emf" id="306" name="Google Shape;30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977" y="1920876"/>
            <a:ext cx="7159625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_tmp.emf" id="307" name="Google Shape;30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5214" y="3429002"/>
            <a:ext cx="5949951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/>
          <p:nvPr/>
        </p:nvSpPr>
        <p:spPr>
          <a:xfrm>
            <a:off x="7696200" y="6488113"/>
            <a:ext cx="44958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Ghostbusters Exact Filtering (L15D2)]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9">
            <a:alphaModFix/>
          </a:blip>
          <a:srcRect b="2063" l="690" r="1482" t="1317"/>
          <a:stretch/>
        </p:blipFill>
        <p:spPr>
          <a:xfrm>
            <a:off x="8480809" y="1477109"/>
            <a:ext cx="3205424" cy="215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Filtering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1219201"/>
            <a:ext cx="6666805" cy="53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Filtering</a:t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322" name="Google Shape;322;p28"/>
            <p:cNvSpPr/>
            <p:nvPr/>
          </p:nvSpPr>
          <p:spPr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0.2</a:t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0.2</a:t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0.5</a:t>
              </a:r>
              <a:endParaRPr/>
            </a:p>
          </p:txBody>
        </p:sp>
      </p:grpSp>
      <p:grpSp>
        <p:nvGrpSpPr>
          <p:cNvPr id="331" name="Google Shape;331;p28"/>
          <p:cNvGrpSpPr/>
          <p:nvPr/>
        </p:nvGrpSpPr>
        <p:grpSpPr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332" name="Google Shape;332;p28"/>
            <p:cNvGrpSpPr/>
            <p:nvPr/>
          </p:nvGrpSpPr>
          <p:grpSpPr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333" name="Google Shape;333;p28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" name="Google Shape;342;p28"/>
            <p:cNvSpPr/>
            <p:nvPr/>
          </p:nvSpPr>
          <p:spPr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28"/>
          <p:cNvSpPr/>
          <p:nvPr/>
        </p:nvSpPr>
        <p:spPr>
          <a:xfrm flipH="1" rot="10800000">
            <a:off x="9067800" y="3687762"/>
            <a:ext cx="838200" cy="381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609600" y="1371600"/>
            <a:ext cx="68580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Filtering: approximate solution</a:t>
            </a:r>
            <a:endParaRPr/>
          </a:p>
          <a:p>
            <a:pPr indent="-266700" lvl="4" marL="217170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Sometimes |X| is too big to use exact inference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|X| may be too big to even store B(X)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X is continuous</a:t>
            </a:r>
            <a:endParaRPr/>
          </a:p>
          <a:p>
            <a:pPr indent="-215900" lvl="1" marL="74295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Solution: approximate inference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samples of X, not all values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Samples are called particles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per step is linear in the number of samples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But: number needed may be large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memory: list of particles, not states</a:t>
            </a:r>
            <a:endParaRPr/>
          </a:p>
          <a:p>
            <a:pPr indent="-152400" lvl="2" marL="114300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This is how robot localization works in practice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Particle is just new name for sample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Representation: Particles</a:t>
            </a:r>
            <a:endParaRPr/>
          </a:p>
        </p:txBody>
      </p:sp>
      <p:sp>
        <p:nvSpPr>
          <p:cNvPr id="359" name="Google Shape;359;p29"/>
          <p:cNvSpPr txBox="1"/>
          <p:nvPr>
            <p:ph idx="1" type="body"/>
          </p:nvPr>
        </p:nvSpPr>
        <p:spPr>
          <a:xfrm>
            <a:off x="457200" y="1600200"/>
            <a:ext cx="851976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Our representation of P(X) is now a list of N particles (samples)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Generally, N &lt;&lt; |X|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Storing map from X to counts would defeat the point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P(x) approximated by number of particles with value x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So, many x may have P(x) = 0! 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More particles, more accuracy</a:t>
            </a:r>
            <a:endParaRPr/>
          </a:p>
          <a:p>
            <a:pPr indent="-158729" lvl="1" marL="742895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For now, all particles have a weight of 1</a:t>
            </a:r>
            <a:endParaRPr/>
          </a:p>
          <a:p>
            <a:pPr indent="-158729" lvl="1" marL="742895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grpSp>
        <p:nvGrpSpPr>
          <p:cNvPr id="360" name="Google Shape;360;p29"/>
          <p:cNvGrpSpPr/>
          <p:nvPr/>
        </p:nvGrpSpPr>
        <p:grpSpPr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361" name="Google Shape;361;p29"/>
            <p:cNvGrpSpPr/>
            <p:nvPr/>
          </p:nvGrpSpPr>
          <p:grpSpPr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362" name="Google Shape;362;p29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29"/>
            <p:cNvSpPr/>
            <p:nvPr/>
          </p:nvSpPr>
          <p:spPr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29"/>
          <p:cNvSpPr txBox="1"/>
          <p:nvPr/>
        </p:nvSpPr>
        <p:spPr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(3,3)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Filtering: Elapse Time</a:t>
            </a:r>
            <a:endParaRPr/>
          </a:p>
        </p:txBody>
      </p:sp>
      <p:sp>
        <p:nvSpPr>
          <p:cNvPr id="387" name="Google Shape;387;p30"/>
          <p:cNvSpPr txBox="1"/>
          <p:nvPr/>
        </p:nvSpPr>
        <p:spPr>
          <a:xfrm>
            <a:off x="304800" y="1524000"/>
            <a:ext cx="6629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Each particle is moved by sampling its next position from the transition model</a:t>
            </a:r>
            <a:endParaRPr/>
          </a:p>
          <a:p>
            <a:pPr indent="-158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5" marL="2514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5" marL="2514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like prior sampling – samples’ frequencies reflect the transition probabilities</a:t>
            </a:r>
            <a:endParaRPr/>
          </a:p>
          <a:p>
            <a:pPr indent="-190500" lvl="6" marL="2971800" marR="0" rtl="0" algn="l">
              <a:lnSpc>
                <a:spcPct val="9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most samples move clockwise, but some move in another direction or stay in place</a:t>
            </a:r>
            <a:endParaRPr/>
          </a:p>
          <a:p>
            <a:pPr indent="-139700" lvl="5" marL="25146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5" marL="25146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This captures the passage of time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enough samples, close to exact values before and after (consistent)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388" name="Google Shape;3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838" y="2586038"/>
            <a:ext cx="2778125" cy="31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0"/>
          <p:cNvGrpSpPr/>
          <p:nvPr/>
        </p:nvGrpSpPr>
        <p:grpSpPr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390" name="Google Shape;390;p30"/>
            <p:cNvGrpSpPr/>
            <p:nvPr/>
          </p:nvGrpSpPr>
          <p:grpSpPr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391" name="Google Shape;391;p30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" name="Google Shape;400;p30"/>
            <p:cNvSpPr/>
            <p:nvPr/>
          </p:nvSpPr>
          <p:spPr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30"/>
          <p:cNvSpPr/>
          <p:nvPr/>
        </p:nvSpPr>
        <p:spPr>
          <a:xfrm flipH="1" rot="10800000">
            <a:off x="9558337" y="3962400"/>
            <a:ext cx="639763" cy="288925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>
            <a:off x="9101137" y="4648199"/>
            <a:ext cx="1566863" cy="1566863"/>
            <a:chOff x="6700159" y="2188370"/>
            <a:chExt cx="1567543" cy="1566862"/>
          </a:xfrm>
        </p:grpSpPr>
        <p:grpSp>
          <p:nvGrpSpPr>
            <p:cNvPr id="412" name="Google Shape;412;p30"/>
            <p:cNvGrpSpPr/>
            <p:nvPr/>
          </p:nvGrpSpPr>
          <p:grpSpPr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" name="Google Shape;422;p30"/>
            <p:cNvSpPr/>
            <p:nvPr/>
          </p:nvSpPr>
          <p:spPr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0"/>
            <p:cNvSpPr/>
            <p:nvPr/>
          </p:nvSpPr>
          <p:spPr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2" name="Google Shape;432;p30"/>
          <p:cNvCxnSpPr>
            <a:stCxn id="404" idx="3"/>
          </p:cNvCxnSpPr>
          <p:nvPr/>
        </p:nvCxnSpPr>
        <p:spPr>
          <a:xfrm flipH="1">
            <a:off x="10318939" y="1985899"/>
            <a:ext cx="216000" cy="3424200"/>
          </a:xfrm>
          <a:prstGeom prst="curvedConnector4">
            <a:avLst>
              <a:gd fmla="val -106768" name="adj1"/>
              <a:gd fmla="val 62121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33" name="Google Shape;433;p30"/>
          <p:cNvSpPr txBox="1"/>
          <p:nvPr/>
        </p:nvSpPr>
        <p:spPr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(3,3)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</p:txBody>
      </p:sp>
      <p:sp>
        <p:nvSpPr>
          <p:cNvPr id="434" name="Google Shape;434;p30"/>
          <p:cNvSpPr txBox="1"/>
          <p:nvPr/>
        </p:nvSpPr>
        <p:spPr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/>
        </p:nvSpPr>
        <p:spPr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Slightly trickier:</a:t>
            </a:r>
            <a:endParaRPr/>
          </a:p>
          <a:p>
            <a:pPr indent="-177800" lvl="3" marL="160020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sample observation, fix it</a:t>
            </a:r>
            <a:endParaRPr/>
          </a:p>
          <a:p>
            <a:pPr indent="-190500" lvl="3" marL="1600200" marR="0" rtl="0" algn="l">
              <a:lnSpc>
                <a:spcPct val="9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likelihood weighting, downweight samples based on the evidence</a:t>
            </a:r>
            <a:endParaRPr/>
          </a:p>
          <a:p>
            <a:pPr indent="-158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before, the probabilities don’t sum to one, since all have been downweighted (in fact they now sum to (N times) an approximation of P(e))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440" name="Google Shape;4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663" y="3581400"/>
            <a:ext cx="1822450" cy="274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41" name="Google Shape;44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171950"/>
            <a:ext cx="27654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Filtering: Observe</a:t>
            </a:r>
            <a:endParaRPr/>
          </a:p>
        </p:txBody>
      </p:sp>
      <p:grpSp>
        <p:nvGrpSpPr>
          <p:cNvPr id="443" name="Google Shape;443;p31"/>
          <p:cNvGrpSpPr/>
          <p:nvPr/>
        </p:nvGrpSpPr>
        <p:grpSpPr>
          <a:xfrm>
            <a:off x="8870950" y="1752599"/>
            <a:ext cx="1566863" cy="1566863"/>
            <a:chOff x="7792359" y="2670970"/>
            <a:chExt cx="1567543" cy="1566862"/>
          </a:xfrm>
        </p:grpSpPr>
        <p:grpSp>
          <p:nvGrpSpPr>
            <p:cNvPr id="444" name="Google Shape;444;p31"/>
            <p:cNvGrpSpPr/>
            <p:nvPr/>
          </p:nvGrpSpPr>
          <p:grpSpPr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445" name="Google Shape;445;p31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31"/>
            <p:cNvSpPr/>
            <p:nvPr/>
          </p:nvSpPr>
          <p:spPr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31"/>
          <p:cNvGrpSpPr/>
          <p:nvPr/>
        </p:nvGrpSpPr>
        <p:grpSpPr>
          <a:xfrm rot="-5400000">
            <a:off x="7836959" y="3657071"/>
            <a:ext cx="3636434" cy="1568450"/>
            <a:chOff x="6400800" y="4267200"/>
            <a:chExt cx="4774434" cy="2057400"/>
          </a:xfrm>
        </p:grpSpPr>
        <p:sp>
          <p:nvSpPr>
            <p:cNvPr id="465" name="Google Shape;465;p31"/>
            <p:cNvSpPr/>
            <p:nvPr/>
          </p:nvSpPr>
          <p:spPr>
            <a:xfrm flipH="1" rot="-5400000">
              <a:off x="8810634" y="5095816"/>
              <a:ext cx="839203" cy="381427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88A3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6" name="Google Shape;466;p31"/>
            <p:cNvGrpSpPr/>
            <p:nvPr/>
          </p:nvGrpSpPr>
          <p:grpSpPr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467" name="Google Shape;467;p31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31"/>
            <p:cNvGrpSpPr/>
            <p:nvPr/>
          </p:nvGrpSpPr>
          <p:grpSpPr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477" name="Google Shape;477;p31"/>
              <p:cNvSpPr/>
              <p:nvPr/>
            </p:nvSpPr>
            <p:spPr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1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 rot="10800000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" name="Google Shape;485;p31"/>
            <p:cNvSpPr/>
            <p:nvPr/>
          </p:nvSpPr>
          <p:spPr>
            <a:xfrm>
              <a:off x="7086600" y="5638800"/>
              <a:ext cx="685800" cy="6858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p31"/>
            <p:cNvGrpSpPr/>
            <p:nvPr/>
          </p:nvGrpSpPr>
          <p:grpSpPr>
            <a:xfrm>
              <a:off x="7365188" y="4605391"/>
              <a:ext cx="3810046" cy="1260390"/>
              <a:chOff x="4687" y="2901"/>
              <a:chExt cx="2400" cy="794"/>
            </a:xfrm>
          </p:grpSpPr>
          <p:sp>
            <p:nvSpPr>
              <p:cNvPr id="487" name="Google Shape;487;p31"/>
              <p:cNvSpPr/>
              <p:nvPr/>
            </p:nvSpPr>
            <p:spPr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1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8" name="Google Shape;488;p31"/>
              <p:cNvCxnSpPr>
                <a:stCxn id="454" idx="2"/>
                <a:endCxn id="477" idx="6"/>
              </p:cNvCxnSpPr>
              <p:nvPr/>
            </p:nvCxnSpPr>
            <p:spPr>
              <a:xfrm rot="10800000">
                <a:off x="4687" y="3695"/>
                <a:ext cx="2400" cy="0"/>
              </a:xfrm>
              <a:prstGeom prst="curvedConnector3">
                <a:avLst>
                  <a:gd fmla="val 301296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89" name="Google Shape;489;p31"/>
            <p:cNvSpPr/>
            <p:nvPr/>
          </p:nvSpPr>
          <p:spPr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31"/>
          <p:cNvSpPr txBox="1"/>
          <p:nvPr/>
        </p:nvSpPr>
        <p:spPr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  w=.2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(3,1)  w=.4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  w=.4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  w=.1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  w=.2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  w=.4</a:t>
            </a:r>
            <a:endParaRPr/>
          </a:p>
        </p:txBody>
      </p:sp>
      <p:sp>
        <p:nvSpPr>
          <p:cNvPr id="491" name="Google Shape;491;p31"/>
          <p:cNvSpPr txBox="1"/>
          <p:nvPr/>
        </p:nvSpPr>
        <p:spPr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2"/>
          <p:cNvGrpSpPr/>
          <p:nvPr/>
        </p:nvGrpSpPr>
        <p:grpSpPr>
          <a:xfrm>
            <a:off x="9178926" y="1812924"/>
            <a:ext cx="1568450" cy="1566863"/>
            <a:chOff x="6388049" y="3217069"/>
            <a:chExt cx="1567707" cy="1566862"/>
          </a:xfrm>
        </p:grpSpPr>
        <p:grpSp>
          <p:nvGrpSpPr>
            <p:cNvPr id="497" name="Google Shape;497;p32"/>
            <p:cNvGrpSpPr/>
            <p:nvPr/>
          </p:nvGrpSpPr>
          <p:grpSpPr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498" name="Google Shape;498;p32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32"/>
            <p:cNvGrpSpPr/>
            <p:nvPr/>
          </p:nvGrpSpPr>
          <p:grpSpPr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508" name="Google Shape;508;p32"/>
              <p:cNvSpPr/>
              <p:nvPr/>
            </p:nvSpPr>
            <p:spPr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1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 rot="10800000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6" name="Google Shape;516;p32"/>
            <p:cNvSpPr/>
            <p:nvPr/>
          </p:nvSpPr>
          <p:spPr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3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Filtering: Resample</a:t>
            </a:r>
            <a:endParaRPr/>
          </a:p>
        </p:txBody>
      </p:sp>
      <p:sp>
        <p:nvSpPr>
          <p:cNvPr id="518" name="Google Shape;518;p32"/>
          <p:cNvSpPr txBox="1"/>
          <p:nvPr>
            <p:ph idx="1" type="body"/>
          </p:nvPr>
        </p:nvSpPr>
        <p:spPr>
          <a:xfrm>
            <a:off x="381000" y="1524000"/>
            <a:ext cx="6629400" cy="4678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Rather than tracking weighted samples, we resample</a:t>
            </a:r>
            <a:endParaRPr/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 times, we choose from our weighted sample distribution (i.e. draw with replacement)</a:t>
            </a:r>
            <a:endParaRPr/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This is equivalent to renormalizing the distribution</a:t>
            </a:r>
            <a:endParaRPr/>
          </a:p>
          <a:p>
            <a:pPr indent="-1904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Now the update is complete for this time step, continue with the next one</a:t>
            </a:r>
            <a:endParaRPr/>
          </a:p>
        </p:txBody>
      </p:sp>
      <p:sp>
        <p:nvSpPr>
          <p:cNvPr id="519" name="Google Shape;519;p32"/>
          <p:cNvSpPr/>
          <p:nvPr/>
        </p:nvSpPr>
        <p:spPr>
          <a:xfrm flipH="1" rot="10800000">
            <a:off x="9636125" y="3794125"/>
            <a:ext cx="639763" cy="29051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2"/>
          <p:cNvSpPr/>
          <p:nvPr/>
        </p:nvSpPr>
        <p:spPr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32"/>
          <p:cNvGrpSpPr/>
          <p:nvPr/>
        </p:nvGrpSpPr>
        <p:grpSpPr>
          <a:xfrm>
            <a:off x="9178925" y="4556124"/>
            <a:ext cx="1566863" cy="1566863"/>
            <a:chOff x="4563130" y="4131470"/>
            <a:chExt cx="1567003" cy="1566862"/>
          </a:xfrm>
        </p:grpSpPr>
        <p:grpSp>
          <p:nvGrpSpPr>
            <p:cNvPr id="522" name="Google Shape;522;p32"/>
            <p:cNvGrpSpPr/>
            <p:nvPr/>
          </p:nvGrpSpPr>
          <p:grpSpPr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523" name="Google Shape;523;p32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2" name="Google Shape;532;p32"/>
            <p:cNvSpPr/>
            <p:nvPr/>
          </p:nvSpPr>
          <p:spPr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32"/>
          <p:cNvSpPr txBox="1"/>
          <p:nvPr/>
        </p:nvSpPr>
        <p:spPr>
          <a:xfrm>
            <a:off x="6934200" y="1600200"/>
            <a:ext cx="13716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  w=.2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(3,1)  w=.4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  w=.4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  w=.1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  w=.2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  w=.4</a:t>
            </a:r>
            <a:endParaRPr/>
          </a:p>
        </p:txBody>
      </p:sp>
      <p:sp>
        <p:nvSpPr>
          <p:cNvPr id="543" name="Google Shape;543;p32"/>
          <p:cNvSpPr txBox="1"/>
          <p:nvPr/>
        </p:nvSpPr>
        <p:spPr>
          <a:xfrm>
            <a:off x="6934200" y="4419600"/>
            <a:ext cx="13716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(New) 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</p:txBody>
      </p:sp>
      <p:cxnSp>
        <p:nvCxnSpPr>
          <p:cNvPr id="544" name="Google Shape;544;p32"/>
          <p:cNvCxnSpPr>
            <a:stCxn id="508" idx="3"/>
            <a:endCxn id="537" idx="5"/>
          </p:cNvCxnSpPr>
          <p:nvPr/>
        </p:nvCxnSpPr>
        <p:spPr>
          <a:xfrm flipH="1">
            <a:off x="10438712" y="2666402"/>
            <a:ext cx="1200" cy="2545200"/>
          </a:xfrm>
          <a:prstGeom prst="curvedConnector3">
            <a:avLst>
              <a:gd fmla="val 426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32"/>
          <p:cNvCxnSpPr>
            <a:stCxn id="508" idx="3"/>
            <a:endCxn id="539" idx="5"/>
          </p:cNvCxnSpPr>
          <p:nvPr/>
        </p:nvCxnSpPr>
        <p:spPr>
          <a:xfrm>
            <a:off x="10439912" y="2666402"/>
            <a:ext cx="230700" cy="2777100"/>
          </a:xfrm>
          <a:prstGeom prst="curvedConnector3">
            <a:avLst>
              <a:gd fmla="val 20678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HMMs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Particle filters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Demos!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Most-likely-explanation queries</a:t>
            </a:r>
            <a:endParaRPr/>
          </a:p>
          <a:p>
            <a:pPr indent="-76183" lvl="2" marL="114291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Applications: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Robot localization / mapping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Speech recognition (later)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674" lvl="0" marL="342874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Recap: Particle Filtering</a:t>
            </a:r>
            <a:endParaRPr/>
          </a:p>
        </p:txBody>
      </p:sp>
      <p:sp>
        <p:nvSpPr>
          <p:cNvPr id="551" name="Google Shape;551;p33"/>
          <p:cNvSpPr txBox="1"/>
          <p:nvPr>
            <p:ph idx="1" type="body"/>
          </p:nvPr>
        </p:nvSpPr>
        <p:spPr>
          <a:xfrm>
            <a:off x="228600" y="1143000"/>
            <a:ext cx="1173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Particles: track samples of states rather than an explicit distribution</a:t>
            </a:r>
            <a:endParaRPr/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1524000" y="4191001"/>
            <a:ext cx="1371600" cy="212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(3,3)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</p:txBody>
      </p:sp>
      <p:grpSp>
        <p:nvGrpSpPr>
          <p:cNvPr id="553" name="Google Shape;553;p33"/>
          <p:cNvGrpSpPr/>
          <p:nvPr/>
        </p:nvGrpSpPr>
        <p:grpSpPr>
          <a:xfrm rot="-54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554" name="Google Shape;554;p33"/>
            <p:cNvGrpSpPr/>
            <p:nvPr/>
          </p:nvGrpSpPr>
          <p:grpSpPr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555" name="Google Shape;555;p33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4" name="Google Shape;564;p33"/>
            <p:cNvSpPr/>
            <p:nvPr/>
          </p:nvSpPr>
          <p:spPr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2899230" y="2471738"/>
            <a:ext cx="2663371" cy="1566863"/>
            <a:chOff x="2365829" y="2471739"/>
            <a:chExt cx="2663371" cy="1566862"/>
          </a:xfrm>
        </p:grpSpPr>
        <p:sp>
          <p:nvSpPr>
            <p:cNvPr id="575" name="Google Shape;575;p33"/>
            <p:cNvSpPr/>
            <p:nvPr/>
          </p:nvSpPr>
          <p:spPr>
            <a:xfrm flipH="1" rot="5400000">
              <a:off x="2643982" y="3110707"/>
              <a:ext cx="639762" cy="288925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88A3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6" name="Google Shape;576;p33"/>
            <p:cNvGrpSpPr/>
            <p:nvPr/>
          </p:nvGrpSpPr>
          <p:grpSpPr>
            <a:xfrm rot="-54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577" name="Google Shape;577;p33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6" name="Google Shape;586;p33"/>
            <p:cNvSpPr/>
            <p:nvPr/>
          </p:nvSpPr>
          <p:spPr>
            <a:xfrm rot="-54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 rot="-54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 rot="-54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3"/>
            <p:cNvSpPr/>
            <p:nvPr/>
          </p:nvSpPr>
          <p:spPr>
            <a:xfrm rot="-54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 rot="-54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3"/>
            <p:cNvSpPr/>
            <p:nvPr/>
          </p:nvSpPr>
          <p:spPr>
            <a:xfrm rot="-54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 rot="-54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3"/>
            <p:cNvSpPr/>
            <p:nvPr/>
          </p:nvSpPr>
          <p:spPr>
            <a:xfrm rot="-54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3"/>
            <p:cNvSpPr/>
            <p:nvPr/>
          </p:nvSpPr>
          <p:spPr>
            <a:xfrm rot="-54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 rot="-54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6" name="Google Shape;596;p33"/>
            <p:cNvCxnSpPr>
              <a:stCxn id="568" idx="4"/>
              <a:endCxn id="586" idx="6"/>
            </p:cNvCxnSpPr>
            <p:nvPr/>
          </p:nvCxnSpPr>
          <p:spPr>
            <a:xfrm>
              <a:off x="2365829" y="2587803"/>
              <a:ext cx="2315100" cy="638400"/>
            </a:xfrm>
            <a:prstGeom prst="curvedConnector2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grpSp>
        <p:nvGrpSpPr>
          <p:cNvPr id="597" name="Google Shape;597;p33"/>
          <p:cNvGrpSpPr/>
          <p:nvPr/>
        </p:nvGrpSpPr>
        <p:grpSpPr>
          <a:xfrm rot="-5400000">
            <a:off x="5929430" y="1814627"/>
            <a:ext cx="1566863" cy="2881094"/>
            <a:chOff x="6400800" y="2543567"/>
            <a:chExt cx="2057400" cy="3781033"/>
          </a:xfrm>
        </p:grpSpPr>
        <p:sp>
          <p:nvSpPr>
            <p:cNvPr id="598" name="Google Shape;598;p33"/>
            <p:cNvSpPr/>
            <p:nvPr/>
          </p:nvSpPr>
          <p:spPr>
            <a:xfrm flipH="1" rot="10800000">
              <a:off x="7009474" y="3443291"/>
              <a:ext cx="840052" cy="38125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88A3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9" name="Google Shape;599;p33"/>
            <p:cNvGrpSpPr/>
            <p:nvPr/>
          </p:nvGrpSpPr>
          <p:grpSpPr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600" name="Google Shape;600;p33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3"/>
            <p:cNvGrpSpPr/>
            <p:nvPr/>
          </p:nvGrpSpPr>
          <p:grpSpPr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610" name="Google Shape;610;p33"/>
              <p:cNvSpPr/>
              <p:nvPr/>
            </p:nvSpPr>
            <p:spPr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1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 rot="10800000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8" name="Google Shape;618;p33"/>
            <p:cNvSpPr/>
            <p:nvPr/>
          </p:nvSpPr>
          <p:spPr>
            <a:xfrm>
              <a:off x="7086600" y="5638800"/>
              <a:ext cx="685800" cy="685800"/>
            </a:xfrm>
            <a:prstGeom prst="rect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9" name="Google Shape;619;p33"/>
            <p:cNvGrpSpPr/>
            <p:nvPr/>
          </p:nvGrpSpPr>
          <p:grpSpPr>
            <a:xfrm>
              <a:off x="7391405" y="2543567"/>
              <a:ext cx="762106" cy="3333787"/>
              <a:chOff x="4704" y="1602"/>
              <a:chExt cx="480" cy="2100"/>
            </a:xfrm>
          </p:grpSpPr>
          <p:sp>
            <p:nvSpPr>
              <p:cNvPr id="620" name="Google Shape;620;p33"/>
              <p:cNvSpPr/>
              <p:nvPr/>
            </p:nvSpPr>
            <p:spPr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1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1" name="Google Shape;621;p33"/>
              <p:cNvCxnSpPr>
                <a:stCxn id="586" idx="4"/>
                <a:endCxn id="610" idx="0"/>
              </p:cNvCxnSpPr>
              <p:nvPr/>
            </p:nvCxnSpPr>
            <p:spPr>
              <a:xfrm rot="5400000">
                <a:off x="3654" y="2652"/>
                <a:ext cx="2100" cy="0"/>
              </a:xfrm>
              <a:prstGeom prst="curvedConnector3">
                <a:avLst>
                  <a:gd fmla="val -83879" name="adj1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triangle"/>
              </a:ln>
            </p:spPr>
          </p:cxnSp>
        </p:grpSp>
        <p:sp>
          <p:nvSpPr>
            <p:cNvPr id="622" name="Google Shape;622;p33"/>
            <p:cNvSpPr/>
            <p:nvPr/>
          </p:nvSpPr>
          <p:spPr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33"/>
          <p:cNvGrpSpPr/>
          <p:nvPr/>
        </p:nvGrpSpPr>
        <p:grpSpPr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624" name="Google Shape;624;p33"/>
            <p:cNvGrpSpPr/>
            <p:nvPr/>
          </p:nvGrpSpPr>
          <p:grpSpPr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625" name="Google Shape;625;p33"/>
              <p:cNvSpPr/>
              <p:nvPr/>
            </p:nvSpPr>
            <p:spPr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" name="Google Shape;634;p33"/>
            <p:cNvSpPr/>
            <p:nvPr/>
          </p:nvSpPr>
          <p:spPr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3"/>
            <p:cNvSpPr/>
            <p:nvPr/>
          </p:nvSpPr>
          <p:spPr>
            <a:xfrm flipH="1" rot="10800000">
              <a:off x="7009474" y="3452416"/>
              <a:ext cx="840052" cy="38143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88A3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33"/>
          <p:cNvSpPr txBox="1"/>
          <p:nvPr/>
        </p:nvSpPr>
        <p:spPr>
          <a:xfrm>
            <a:off x="2667000" y="1905001"/>
            <a:ext cx="16002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Elapse</a:t>
            </a:r>
            <a:endParaRPr/>
          </a:p>
        </p:txBody>
      </p:sp>
      <p:sp>
        <p:nvSpPr>
          <p:cNvPr id="646" name="Google Shape;646;p33"/>
          <p:cNvSpPr txBox="1"/>
          <p:nvPr/>
        </p:nvSpPr>
        <p:spPr>
          <a:xfrm>
            <a:off x="5257800" y="1905001"/>
            <a:ext cx="16002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/>
          </a:p>
        </p:txBody>
      </p:sp>
      <p:sp>
        <p:nvSpPr>
          <p:cNvPr id="647" name="Google Shape;647;p33"/>
          <p:cNvSpPr txBox="1"/>
          <p:nvPr/>
        </p:nvSpPr>
        <p:spPr>
          <a:xfrm>
            <a:off x="7848600" y="1905001"/>
            <a:ext cx="16002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/>
          </a:p>
        </p:txBody>
      </p:sp>
      <p:sp>
        <p:nvSpPr>
          <p:cNvPr id="648" name="Google Shape;648;p33"/>
          <p:cNvSpPr txBox="1"/>
          <p:nvPr/>
        </p:nvSpPr>
        <p:spPr>
          <a:xfrm>
            <a:off x="4191000" y="4191001"/>
            <a:ext cx="1371600" cy="212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</a:t>
            </a:r>
            <a:endParaRPr/>
          </a:p>
        </p:txBody>
      </p:sp>
      <p:sp>
        <p:nvSpPr>
          <p:cNvPr id="649" name="Google Shape;649;p33"/>
          <p:cNvSpPr txBox="1"/>
          <p:nvPr/>
        </p:nvSpPr>
        <p:spPr>
          <a:xfrm>
            <a:off x="6781800" y="4191001"/>
            <a:ext cx="1371600" cy="212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  w=.2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(3,1)  w=.4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  w=.4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  w=.1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  w=.2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  w=.9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  w=.4</a:t>
            </a:r>
            <a:endParaRPr/>
          </a:p>
        </p:txBody>
      </p:sp>
      <p:sp>
        <p:nvSpPr>
          <p:cNvPr id="650" name="Google Shape;650;p33"/>
          <p:cNvSpPr txBox="1"/>
          <p:nvPr/>
        </p:nvSpPr>
        <p:spPr>
          <a:xfrm>
            <a:off x="9372600" y="4191001"/>
            <a:ext cx="1371600" cy="212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(New) Particles: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(1,3)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(2,3)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(3,2)</a:t>
            </a:r>
            <a:endParaRPr/>
          </a:p>
        </p:txBody>
      </p:sp>
      <p:sp>
        <p:nvSpPr>
          <p:cNvPr id="651" name="Google Shape;651;p33"/>
          <p:cNvSpPr txBox="1"/>
          <p:nvPr/>
        </p:nvSpPr>
        <p:spPr>
          <a:xfrm>
            <a:off x="7467600" y="6553200"/>
            <a:ext cx="4724400" cy="33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[Demos: ghostbusters particle filtering (L15D3,4,5)]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– Moderate Number of Particles</a:t>
            </a:r>
            <a:endParaRPr/>
          </a:p>
        </p:txBody>
      </p:sp>
      <p:pic>
        <p:nvPicPr>
          <p:cNvPr id="657" name="Google Shape;657;p34" title="Ghostbusters -- Circular Dynamics -- Particle Filter -- Moderate Number of Particl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725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– One Particle</a:t>
            </a:r>
            <a:endParaRPr/>
          </a:p>
        </p:txBody>
      </p:sp>
      <p:pic>
        <p:nvPicPr>
          <p:cNvPr id="663" name="Google Shape;663;p35" title="Ghostbusters -- Circular Dynamics -- Particle Filter -- One Partic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23256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– Huge Number of Particles</a:t>
            </a:r>
            <a:endParaRPr/>
          </a:p>
        </p:txBody>
      </p:sp>
      <p:pic>
        <p:nvPicPr>
          <p:cNvPr id="669" name="Google Shape;669;p36" title="Ghostbusters -- Circular Dynamics -- Particle Filter -- Huge Number of Particl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525" y="1360875"/>
            <a:ext cx="8696961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Demos!</a:t>
            </a:r>
            <a:endParaRPr/>
          </a:p>
        </p:txBody>
      </p:sp>
      <p:sp>
        <p:nvSpPr>
          <p:cNvPr id="675" name="Google Shape;675;p37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74" lvl="0" marL="342874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76" name="Google Shape;6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2" y="1676402"/>
            <a:ext cx="2568575" cy="174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4">
            <a:alphaModFix/>
          </a:blip>
          <a:srcRect b="6444" l="0" r="0" t="0"/>
          <a:stretch/>
        </p:blipFill>
        <p:spPr>
          <a:xfrm>
            <a:off x="2971800" y="4038601"/>
            <a:ext cx="2990851" cy="221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6757" y="1752600"/>
            <a:ext cx="280764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HOSTBUSTERS" id="679" name="Google Shape;67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4400" y="4140327"/>
            <a:ext cx="2819400" cy="224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Localization</a:t>
            </a:r>
            <a:endParaRPr/>
          </a:p>
        </p:txBody>
      </p:sp>
      <p:sp>
        <p:nvSpPr>
          <p:cNvPr id="685" name="Google Shape;685;p38"/>
          <p:cNvSpPr txBox="1"/>
          <p:nvPr>
            <p:ph idx="1" type="body"/>
          </p:nvPr>
        </p:nvSpPr>
        <p:spPr>
          <a:xfrm>
            <a:off x="457200" y="1447801"/>
            <a:ext cx="6934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 robot localization: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We know the map, but not the robot’s position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Observations may be vectors of range finder readings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State space and readings are typically continuous (works basically like a very fine grid) and so we cannot store B(X)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Particle filtering is a main technique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b="6444" l="0" r="0" t="0"/>
          <a:stretch/>
        </p:blipFill>
        <p:spPr>
          <a:xfrm>
            <a:off x="1676400" y="3886201"/>
            <a:ext cx="3524251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9612" y="1981200"/>
            <a:ext cx="5570653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 Localization (Sonar)</a:t>
            </a:r>
            <a:endParaRPr/>
          </a:p>
        </p:txBody>
      </p:sp>
      <p:sp>
        <p:nvSpPr>
          <p:cNvPr id="693" name="Google Shape;693;p39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[Video: global-sonar-uw-annotated.avi]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39" title="global-sonar-uw-annotated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25" y="2052975"/>
            <a:ext cx="7425575" cy="29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 Localization (Laser)</a:t>
            </a:r>
            <a:endParaRPr/>
          </a:p>
        </p:txBody>
      </p:sp>
      <p:sp>
        <p:nvSpPr>
          <p:cNvPr id="700" name="Google Shape;700;p40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[Video: global-floor.gif]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lobal-floor.gif" id="701" name="Google Shape;7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500" y="1371600"/>
            <a:ext cx="6731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Mapping</a:t>
            </a:r>
            <a:endParaRPr/>
          </a:p>
        </p:txBody>
      </p:sp>
      <p:sp>
        <p:nvSpPr>
          <p:cNvPr id="707" name="Google Shape;707;p41"/>
          <p:cNvSpPr txBox="1"/>
          <p:nvPr>
            <p:ph idx="1" type="body"/>
          </p:nvPr>
        </p:nvSpPr>
        <p:spPr>
          <a:xfrm>
            <a:off x="304800" y="1295401"/>
            <a:ext cx="66294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SLAM: Simultaneous Localization And Mapping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We do not know the map or our location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State consists of position AND map!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Main techniques: Kalman filtering (Gaussian HMMs) and particle methods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037" y="3505200"/>
            <a:ext cx="4500563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1"/>
          <p:cNvSpPr txBox="1"/>
          <p:nvPr/>
        </p:nvSpPr>
        <p:spPr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DP-SLAM, Ron Parr</a:t>
            </a:r>
            <a:endParaRPr/>
          </a:p>
        </p:txBody>
      </p:sp>
      <p:pic>
        <p:nvPicPr>
          <p:cNvPr id="710" name="Google Shape;71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165" y="1828800"/>
            <a:ext cx="4978430" cy="39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PARTICLES-SLAM-mapping1-new.avi]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 SLAM – Video 1</a:t>
            </a:r>
            <a:endParaRPr/>
          </a:p>
        </p:txBody>
      </p:sp>
      <p:sp>
        <p:nvSpPr>
          <p:cNvPr id="717" name="Google Shape;717;p42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PARTICLES-SLAM-mapping1-new.avi]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42" title="PARTICLES-SLAM-mapping1-new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17943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Recap: Reasoning Over Time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609600" y="1447801"/>
            <a:ext cx="57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Markov models</a:t>
            </a:r>
            <a:endParaRPr/>
          </a:p>
          <a:p>
            <a:pPr indent="-165074" lvl="0" marL="342874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Hidden Markov models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943600" y="2286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743200" y="2286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114" name="Google Shape;114;p16"/>
          <p:cNvCxnSpPr>
            <a:stCxn id="115" idx="6"/>
            <a:endCxn id="113" idx="2"/>
          </p:cNvCxnSpPr>
          <p:nvPr/>
        </p:nvCxnSpPr>
        <p:spPr>
          <a:xfrm>
            <a:off x="2362200" y="25527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15" name="Google Shape;115;p16"/>
          <p:cNvSpPr/>
          <p:nvPr/>
        </p:nvSpPr>
        <p:spPr>
          <a:xfrm>
            <a:off x="1828800" y="2286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3657600" y="2286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117" name="Google Shape;117;p16"/>
          <p:cNvCxnSpPr>
            <a:stCxn id="116" idx="6"/>
            <a:endCxn id="118" idx="2"/>
          </p:cNvCxnSpPr>
          <p:nvPr/>
        </p:nvCxnSpPr>
        <p:spPr>
          <a:xfrm>
            <a:off x="4191000" y="25527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9" name="Google Shape;119;p16"/>
          <p:cNvCxnSpPr>
            <a:stCxn id="113" idx="6"/>
            <a:endCxn id="116" idx="2"/>
          </p:cNvCxnSpPr>
          <p:nvPr/>
        </p:nvCxnSpPr>
        <p:spPr>
          <a:xfrm>
            <a:off x="3276600" y="25527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18" name="Google Shape;118;p16"/>
          <p:cNvSpPr/>
          <p:nvPr/>
        </p:nvSpPr>
        <p:spPr>
          <a:xfrm>
            <a:off x="4572000" y="22860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120" name="Google Shape;120;p16"/>
          <p:cNvCxnSpPr>
            <a:stCxn id="118" idx="6"/>
            <a:endCxn id="112" idx="2"/>
          </p:cNvCxnSpPr>
          <p:nvPr/>
        </p:nvCxnSpPr>
        <p:spPr>
          <a:xfrm>
            <a:off x="5105400" y="2552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lg" w="lg" type="triangle"/>
          </a:ln>
        </p:spPr>
      </p:cxnSp>
      <p:pic>
        <p:nvPicPr>
          <p:cNvPr descr="txp_fig"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1" y="3200401"/>
            <a:ext cx="1714500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22" name="Google Shape;1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1" y="3200401"/>
            <a:ext cx="1046163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7996948" y="2376488"/>
            <a:ext cx="609600" cy="6096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9444748" y="2376488"/>
            <a:ext cx="609600" cy="609600"/>
          </a:xfrm>
          <a:prstGeom prst="ellipse">
            <a:avLst/>
          </a:prstGeom>
          <a:solidFill>
            <a:srgbClr val="FFCC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cxnSp>
        <p:nvCxnSpPr>
          <p:cNvPr id="125" name="Google Shape;125;p16"/>
          <p:cNvCxnSpPr>
            <a:stCxn id="123" idx="0"/>
            <a:endCxn id="124" idx="0"/>
          </p:cNvCxnSpPr>
          <p:nvPr/>
        </p:nvCxnSpPr>
        <p:spPr>
          <a:xfrm flipH="1" rot="-5400000">
            <a:off x="9025348" y="1652888"/>
            <a:ext cx="600" cy="1447800"/>
          </a:xfrm>
          <a:prstGeom prst="curvedConnector3">
            <a:avLst>
              <a:gd fmla="val -70665524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>
            <a:stCxn id="124" idx="4"/>
            <a:endCxn id="123" idx="4"/>
          </p:cNvCxnSpPr>
          <p:nvPr/>
        </p:nvCxnSpPr>
        <p:spPr>
          <a:xfrm rot="5400000">
            <a:off x="9025348" y="2262488"/>
            <a:ext cx="600" cy="1447800"/>
          </a:xfrm>
          <a:prstGeom prst="curvedConnector3">
            <a:avLst>
              <a:gd fmla="val 7860519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>
            <a:stCxn id="124" idx="7"/>
            <a:endCxn id="124" idx="6"/>
          </p:cNvCxnSpPr>
          <p:nvPr/>
        </p:nvCxnSpPr>
        <p:spPr>
          <a:xfrm flipH="1" rot="-5400000">
            <a:off x="9902074" y="2528762"/>
            <a:ext cx="215400" cy="89400"/>
          </a:xfrm>
          <a:prstGeom prst="curvedConnector4">
            <a:avLst>
              <a:gd fmla="val -233807" name="adj1"/>
              <a:gd fmla="val 545563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>
            <a:stCxn id="123" idx="3"/>
            <a:endCxn id="123" idx="2"/>
          </p:cNvCxnSpPr>
          <p:nvPr/>
        </p:nvCxnSpPr>
        <p:spPr>
          <a:xfrm flipH="1" rot="5400000">
            <a:off x="7933822" y="2744414"/>
            <a:ext cx="215400" cy="89400"/>
          </a:xfrm>
          <a:prstGeom prst="curvedConnector4">
            <a:avLst>
              <a:gd fmla="val -273603" name="adj1"/>
              <a:gd fmla="val 552667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6"/>
          <p:cNvSpPr txBox="1"/>
          <p:nvPr/>
        </p:nvSpPr>
        <p:spPr>
          <a:xfrm>
            <a:off x="9992435" y="2147888"/>
            <a:ext cx="533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7554035" y="2895600"/>
            <a:ext cx="533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8773235" y="1538288"/>
            <a:ext cx="533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8773235" y="3519488"/>
            <a:ext cx="533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5562600" y="4800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4" name="Google Shape;134;p16"/>
          <p:cNvCxnSpPr/>
          <p:nvPr/>
        </p:nvCxnSpPr>
        <p:spPr>
          <a:xfrm>
            <a:off x="6134100" y="5348289"/>
            <a:ext cx="0" cy="50482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35" name="Google Shape;135;p16"/>
          <p:cNvSpPr/>
          <p:nvPr/>
        </p:nvSpPr>
        <p:spPr>
          <a:xfrm>
            <a:off x="2209800" y="4800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136" name="Google Shape;136;p16"/>
          <p:cNvCxnSpPr>
            <a:stCxn id="135" idx="4"/>
            <a:endCxn id="137" idx="0"/>
          </p:cNvCxnSpPr>
          <p:nvPr/>
        </p:nvCxnSpPr>
        <p:spPr>
          <a:xfrm>
            <a:off x="2476500" y="53340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38" name="Google Shape;138;p16"/>
          <p:cNvSpPr/>
          <p:nvPr/>
        </p:nvSpPr>
        <p:spPr>
          <a:xfrm>
            <a:off x="1295400" y="5867400"/>
            <a:ext cx="533400" cy="533400"/>
          </a:xfrm>
          <a:prstGeom prst="ellipse">
            <a:avLst/>
          </a:prstGeom>
          <a:solidFill>
            <a:srgbClr val="D0D0E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39" name="Google Shape;139;p16"/>
          <p:cNvCxnSpPr>
            <a:stCxn id="140" idx="6"/>
            <a:endCxn id="135" idx="2"/>
          </p:cNvCxnSpPr>
          <p:nvPr/>
        </p:nvCxnSpPr>
        <p:spPr>
          <a:xfrm>
            <a:off x="1828800" y="50673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0" name="Google Shape;140;p16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1" name="Google Shape;141;p16"/>
          <p:cNvCxnSpPr>
            <a:stCxn id="140" idx="4"/>
            <a:endCxn id="138" idx="0"/>
          </p:cNvCxnSpPr>
          <p:nvPr/>
        </p:nvCxnSpPr>
        <p:spPr>
          <a:xfrm>
            <a:off x="1562100" y="53340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2" name="Google Shape;142;p16"/>
          <p:cNvSpPr/>
          <p:nvPr/>
        </p:nvSpPr>
        <p:spPr>
          <a:xfrm>
            <a:off x="3124200" y="4800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143" name="Google Shape;143;p16"/>
          <p:cNvCxnSpPr>
            <a:stCxn id="142" idx="6"/>
            <a:endCxn id="144" idx="2"/>
          </p:cNvCxnSpPr>
          <p:nvPr/>
        </p:nvCxnSpPr>
        <p:spPr>
          <a:xfrm>
            <a:off x="3657600" y="50673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5" name="Google Shape;145;p16"/>
          <p:cNvCxnSpPr>
            <a:stCxn id="135" idx="6"/>
            <a:endCxn id="142" idx="2"/>
          </p:cNvCxnSpPr>
          <p:nvPr/>
        </p:nvCxnSpPr>
        <p:spPr>
          <a:xfrm>
            <a:off x="2743200" y="50673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4" name="Google Shape;144;p16"/>
          <p:cNvSpPr/>
          <p:nvPr/>
        </p:nvSpPr>
        <p:spPr>
          <a:xfrm>
            <a:off x="4038600" y="4800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146" name="Google Shape;146;p16"/>
          <p:cNvCxnSpPr>
            <a:stCxn id="144" idx="6"/>
            <a:endCxn id="133" idx="2"/>
          </p:cNvCxnSpPr>
          <p:nvPr/>
        </p:nvCxnSpPr>
        <p:spPr>
          <a:xfrm>
            <a:off x="4572000" y="5067300"/>
            <a:ext cx="990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lg" w="lg" type="triangle"/>
          </a:ln>
        </p:spPr>
      </p:cxnSp>
      <p:sp>
        <p:nvSpPr>
          <p:cNvPr id="137" name="Google Shape;137;p16"/>
          <p:cNvSpPr/>
          <p:nvPr/>
        </p:nvSpPr>
        <p:spPr>
          <a:xfrm>
            <a:off x="2209800" y="5867400"/>
            <a:ext cx="533400" cy="533400"/>
          </a:xfrm>
          <a:prstGeom prst="ellipse">
            <a:avLst/>
          </a:prstGeom>
          <a:solidFill>
            <a:srgbClr val="D0D0E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3124200" y="5867400"/>
            <a:ext cx="533400" cy="533400"/>
          </a:xfrm>
          <a:prstGeom prst="ellipse">
            <a:avLst/>
          </a:prstGeom>
          <a:solidFill>
            <a:srgbClr val="D0D0E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4038600" y="5867400"/>
            <a:ext cx="533400" cy="533400"/>
          </a:xfrm>
          <a:prstGeom prst="ellipse">
            <a:avLst/>
          </a:prstGeom>
          <a:solidFill>
            <a:srgbClr val="D0D0E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5562600" y="58674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50" name="Google Shape;150;p16"/>
          <p:cNvCxnSpPr>
            <a:stCxn id="142" idx="4"/>
            <a:endCxn id="147" idx="0"/>
          </p:cNvCxnSpPr>
          <p:nvPr/>
        </p:nvCxnSpPr>
        <p:spPr>
          <a:xfrm>
            <a:off x="3390900" y="53340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1" name="Google Shape;151;p16"/>
          <p:cNvCxnSpPr>
            <a:stCxn id="144" idx="4"/>
            <a:endCxn id="148" idx="0"/>
          </p:cNvCxnSpPr>
          <p:nvPr/>
        </p:nvCxnSpPr>
        <p:spPr>
          <a:xfrm>
            <a:off x="4305300" y="53340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txp_fig" id="152" name="Google Shape;1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1" y="4241800"/>
            <a:ext cx="1285875" cy="3603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16"/>
          <p:cNvGraphicFramePr/>
          <p:nvPr/>
        </p:nvGraphicFramePr>
        <p:xfrm>
          <a:off x="7467600" y="477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{0A50DCDC-7AF1-40CF-9750-1B87D8D0963D}</a:tableStyleId>
              </a:tblPr>
              <a:tblGrid>
                <a:gridCol w="1034725"/>
                <a:gridCol w="1556075"/>
                <a:gridCol w="685800"/>
              </a:tblGrid>
              <a:tr h="37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umbrella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umbrella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umbrella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umbrella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900"/>
                        <a:buFont typeface="Noto Sans Symbols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16"/>
          <p:cNvSpPr txBox="1"/>
          <p:nvPr/>
        </p:nvSpPr>
        <p:spPr>
          <a:xfrm>
            <a:off x="7391400" y="1"/>
            <a:ext cx="4800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Ghostbusters Markov Model (L15D1)]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8235" y="1332427"/>
            <a:ext cx="1066800" cy="91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10800" y="3048000"/>
            <a:ext cx="1132765" cy="9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Particle Filter SLAM – Video 2</a:t>
            </a:r>
            <a:endParaRPr/>
          </a:p>
        </p:txBody>
      </p:sp>
      <p:sp>
        <p:nvSpPr>
          <p:cNvPr id="724" name="Google Shape;724;p43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PARTICLES-SLAM-fastslam.avi]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p43" title="PARTICLES-SLAM-fastslam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0" y="2143850"/>
            <a:ext cx="4762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Bayes Nets</a:t>
            </a:r>
            <a:endParaRPr/>
          </a:p>
        </p:txBody>
      </p:sp>
      <p:pic>
        <p:nvPicPr>
          <p:cNvPr id="731" name="Google Shape;7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1" y="1372238"/>
            <a:ext cx="9964078" cy="479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Dynamic Bayes Nets (DBNs)</a:t>
            </a:r>
            <a:endParaRPr/>
          </a:p>
        </p:txBody>
      </p:sp>
      <p:sp>
        <p:nvSpPr>
          <p:cNvPr id="737" name="Google Shape;737;p45"/>
          <p:cNvSpPr txBox="1"/>
          <p:nvPr>
            <p:ph idx="1" type="body"/>
          </p:nvPr>
        </p:nvSpPr>
        <p:spPr>
          <a:xfrm>
            <a:off x="457200" y="1219200"/>
            <a:ext cx="7315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want to track multiple variables over time, using multiple sources of evidence</a:t>
            </a:r>
            <a:endParaRPr/>
          </a:p>
          <a:p>
            <a:pPr indent="-190483" lvl="7" marL="3428743" rtl="0" algn="l">
              <a:spcBef>
                <a:spcPts val="12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6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Idea: Repeat a fixed Bayes net structure at each time</a:t>
            </a:r>
            <a:endParaRPr/>
          </a:p>
          <a:p>
            <a:pPr indent="-190483" lvl="7" marL="3428743" rtl="0" algn="l">
              <a:spcBef>
                <a:spcPts val="12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6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Variables from time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can condition on those from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t-1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228574" lvl="0" marL="342874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Dynamic Bayes nets are a generalization of HMMs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8" name="Google Shape;738;p45"/>
          <p:cNvGrpSpPr/>
          <p:nvPr/>
        </p:nvGrpSpPr>
        <p:grpSpPr>
          <a:xfrm>
            <a:off x="1231901" y="3762375"/>
            <a:ext cx="1357313" cy="1970088"/>
            <a:chOff x="1231366" y="3762103"/>
            <a:chExt cx="1358537" cy="1970314"/>
          </a:xfrm>
        </p:grpSpPr>
        <p:sp>
          <p:nvSpPr>
            <p:cNvPr id="739" name="Google Shape;739;p45"/>
            <p:cNvSpPr/>
            <p:nvPr/>
          </p:nvSpPr>
          <p:spPr>
            <a:xfrm>
              <a:off x="1231366" y="376210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1231366" y="5105282"/>
              <a:ext cx="627628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1" name="Google Shape;741;p45"/>
            <p:cNvCxnSpPr>
              <a:stCxn id="739" idx="4"/>
              <a:endCxn id="740" idx="0"/>
            </p:cNvCxnSpPr>
            <p:nvPr/>
          </p:nvCxnSpPr>
          <p:spPr>
            <a:xfrm>
              <a:off x="1544875" y="4389120"/>
              <a:ext cx="300" cy="71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2" name="Google Shape;742;p45"/>
            <p:cNvSpPr/>
            <p:nvPr/>
          </p:nvSpPr>
          <p:spPr>
            <a:xfrm>
              <a:off x="1962275" y="5105282"/>
              <a:ext cx="627628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3" name="Google Shape;743;p45"/>
            <p:cNvCxnSpPr>
              <a:stCxn id="744" idx="4"/>
              <a:endCxn id="742" idx="0"/>
            </p:cNvCxnSpPr>
            <p:nvPr/>
          </p:nvCxnSpPr>
          <p:spPr>
            <a:xfrm flipH="1">
              <a:off x="2276095" y="4876800"/>
              <a:ext cx="300" cy="22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4" name="Google Shape;744;p45"/>
            <p:cNvSpPr/>
            <p:nvPr/>
          </p:nvSpPr>
          <p:spPr>
            <a:xfrm>
              <a:off x="1962886" y="424978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5"/>
          <p:cNvGrpSpPr/>
          <p:nvPr/>
        </p:nvGrpSpPr>
        <p:grpSpPr>
          <a:xfrm>
            <a:off x="1858353" y="3762375"/>
            <a:ext cx="2891447" cy="1970088"/>
            <a:chOff x="1857773" y="3762103"/>
            <a:chExt cx="2891855" cy="1970314"/>
          </a:xfrm>
        </p:grpSpPr>
        <p:sp>
          <p:nvSpPr>
            <p:cNvPr id="746" name="Google Shape;746;p45"/>
            <p:cNvSpPr/>
            <p:nvPr/>
          </p:nvSpPr>
          <p:spPr>
            <a:xfrm>
              <a:off x="3391091" y="376210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3390536" y="5105282"/>
              <a:ext cx="627152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8" name="Google Shape;748;p45"/>
            <p:cNvCxnSpPr>
              <a:stCxn id="746" idx="4"/>
              <a:endCxn id="747" idx="0"/>
            </p:cNvCxnSpPr>
            <p:nvPr/>
          </p:nvCxnSpPr>
          <p:spPr>
            <a:xfrm flipH="1">
              <a:off x="3704000" y="4389120"/>
              <a:ext cx="600" cy="71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9" name="Google Shape;749;p45"/>
            <p:cNvSpPr/>
            <p:nvPr/>
          </p:nvSpPr>
          <p:spPr>
            <a:xfrm>
              <a:off x="4122477" y="5105282"/>
              <a:ext cx="627151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0" name="Google Shape;750;p45"/>
            <p:cNvCxnSpPr>
              <a:stCxn id="751" idx="4"/>
              <a:endCxn id="749" idx="0"/>
            </p:cNvCxnSpPr>
            <p:nvPr/>
          </p:nvCxnSpPr>
          <p:spPr>
            <a:xfrm>
              <a:off x="4436120" y="4876800"/>
              <a:ext cx="0" cy="22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1" name="Google Shape;751;p45"/>
            <p:cNvSpPr/>
            <p:nvPr/>
          </p:nvSpPr>
          <p:spPr>
            <a:xfrm>
              <a:off x="4122611" y="424978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2" name="Google Shape;752;p45"/>
            <p:cNvCxnSpPr>
              <a:stCxn id="739" idx="6"/>
              <a:endCxn id="746" idx="2"/>
            </p:cNvCxnSpPr>
            <p:nvPr/>
          </p:nvCxnSpPr>
          <p:spPr>
            <a:xfrm>
              <a:off x="1857773" y="4075612"/>
              <a:ext cx="15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3" name="Google Shape;753;p45"/>
            <p:cNvCxnSpPr>
              <a:stCxn id="744" idx="6"/>
              <a:endCxn id="751" idx="2"/>
            </p:cNvCxnSpPr>
            <p:nvPr/>
          </p:nvCxnSpPr>
          <p:spPr>
            <a:xfrm>
              <a:off x="2588737" y="4563292"/>
              <a:ext cx="1533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4" name="Google Shape;754;p45"/>
            <p:cNvCxnSpPr>
              <a:stCxn id="744" idx="6"/>
              <a:endCxn id="746" idx="3"/>
            </p:cNvCxnSpPr>
            <p:nvPr/>
          </p:nvCxnSpPr>
          <p:spPr>
            <a:xfrm flipH="1" rot="10800000">
              <a:off x="2588737" y="4297192"/>
              <a:ext cx="8943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5" name="Google Shape;755;p45"/>
            <p:cNvCxnSpPr>
              <a:stCxn id="746" idx="6"/>
              <a:endCxn id="751" idx="1"/>
            </p:cNvCxnSpPr>
            <p:nvPr/>
          </p:nvCxnSpPr>
          <p:spPr>
            <a:xfrm>
              <a:off x="4018108" y="4075612"/>
              <a:ext cx="1962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56" name="Google Shape;756;p45"/>
          <p:cNvGrpSpPr/>
          <p:nvPr/>
        </p:nvGrpSpPr>
        <p:grpSpPr>
          <a:xfrm>
            <a:off x="1035051" y="3276600"/>
            <a:ext cx="1727200" cy="2590800"/>
            <a:chOff x="1035423" y="3276600"/>
            <a:chExt cx="1726474" cy="2590800"/>
          </a:xfrm>
        </p:grpSpPr>
        <p:sp>
          <p:nvSpPr>
            <p:cNvPr id="757" name="Google Shape;757;p45"/>
            <p:cNvSpPr/>
            <p:nvPr/>
          </p:nvSpPr>
          <p:spPr>
            <a:xfrm>
              <a:off x="1035423" y="3657600"/>
              <a:ext cx="1726474" cy="220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5"/>
            <p:cNvSpPr txBox="1"/>
            <p:nvPr/>
          </p:nvSpPr>
          <p:spPr>
            <a:xfrm>
              <a:off x="1618898" y="3276600"/>
              <a:ext cx="565974" cy="3847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 =1</a:t>
              </a:r>
              <a:endParaRPr/>
            </a:p>
          </p:txBody>
        </p:sp>
      </p:grpSp>
      <p:grpSp>
        <p:nvGrpSpPr>
          <p:cNvPr id="759" name="Google Shape;759;p45"/>
          <p:cNvGrpSpPr/>
          <p:nvPr/>
        </p:nvGrpSpPr>
        <p:grpSpPr>
          <a:xfrm>
            <a:off x="3219451" y="3276600"/>
            <a:ext cx="1676400" cy="2590800"/>
            <a:chOff x="3219097" y="3276600"/>
            <a:chExt cx="1676400" cy="2590800"/>
          </a:xfrm>
        </p:grpSpPr>
        <p:sp>
          <p:nvSpPr>
            <p:cNvPr id="760" name="Google Shape;760;p45"/>
            <p:cNvSpPr/>
            <p:nvPr/>
          </p:nvSpPr>
          <p:spPr>
            <a:xfrm>
              <a:off x="3219097" y="3657600"/>
              <a:ext cx="1676400" cy="220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5"/>
            <p:cNvSpPr txBox="1"/>
            <p:nvPr/>
          </p:nvSpPr>
          <p:spPr>
            <a:xfrm>
              <a:off x="3862498" y="3276600"/>
              <a:ext cx="566212" cy="3847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 =2</a:t>
              </a: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4018383" y="3276600"/>
            <a:ext cx="4363617" cy="2590800"/>
            <a:chOff x="4018528" y="3276600"/>
            <a:chExt cx="4363472" cy="2590800"/>
          </a:xfrm>
        </p:grpSpPr>
        <p:sp>
          <p:nvSpPr>
            <p:cNvPr id="763" name="Google Shape;763;p45"/>
            <p:cNvSpPr/>
            <p:nvPr/>
          </p:nvSpPr>
          <p:spPr>
            <a:xfrm>
              <a:off x="5518160" y="376210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5518245" y="5105400"/>
              <a:ext cx="627042" cy="627063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5" name="Google Shape;765;p45"/>
            <p:cNvCxnSpPr>
              <a:stCxn id="763" idx="4"/>
              <a:endCxn id="764" idx="0"/>
            </p:cNvCxnSpPr>
            <p:nvPr/>
          </p:nvCxnSpPr>
          <p:spPr>
            <a:xfrm>
              <a:off x="5831669" y="4389120"/>
              <a:ext cx="0" cy="71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6" name="Google Shape;766;p45"/>
            <p:cNvSpPr/>
            <p:nvPr/>
          </p:nvSpPr>
          <p:spPr>
            <a:xfrm>
              <a:off x="6250059" y="5105400"/>
              <a:ext cx="627041" cy="627063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7" name="Google Shape;767;p45"/>
            <p:cNvCxnSpPr>
              <a:stCxn id="768" idx="4"/>
              <a:endCxn id="766" idx="0"/>
            </p:cNvCxnSpPr>
            <p:nvPr/>
          </p:nvCxnSpPr>
          <p:spPr>
            <a:xfrm>
              <a:off x="6563188" y="4876800"/>
              <a:ext cx="300" cy="22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8" name="Google Shape;768;p45"/>
            <p:cNvSpPr/>
            <p:nvPr/>
          </p:nvSpPr>
          <p:spPr>
            <a:xfrm>
              <a:off x="6249680" y="424978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9" name="Google Shape;769;p45"/>
            <p:cNvCxnSpPr>
              <a:stCxn id="763" idx="6"/>
              <a:endCxn id="768" idx="1"/>
            </p:cNvCxnSpPr>
            <p:nvPr/>
          </p:nvCxnSpPr>
          <p:spPr>
            <a:xfrm>
              <a:off x="6145177" y="4075612"/>
              <a:ext cx="1962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0" name="Google Shape;770;p45"/>
            <p:cNvSpPr txBox="1"/>
            <p:nvPr/>
          </p:nvSpPr>
          <p:spPr>
            <a:xfrm>
              <a:off x="5989568" y="3276600"/>
              <a:ext cx="566193" cy="3847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 =3</a:t>
              </a:r>
              <a:endParaRPr/>
            </a:p>
          </p:txBody>
        </p:sp>
        <p:cxnSp>
          <p:nvCxnSpPr>
            <p:cNvPr id="771" name="Google Shape;771;p45"/>
            <p:cNvCxnSpPr>
              <a:stCxn id="746" idx="6"/>
              <a:endCxn id="763" idx="2"/>
            </p:cNvCxnSpPr>
            <p:nvPr/>
          </p:nvCxnSpPr>
          <p:spPr>
            <a:xfrm flipH="1" rot="10800000">
              <a:off x="4018528" y="4075548"/>
              <a:ext cx="14997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2" name="Google Shape;772;p45"/>
            <p:cNvCxnSpPr>
              <a:stCxn id="751" idx="6"/>
              <a:endCxn id="763" idx="3"/>
            </p:cNvCxnSpPr>
            <p:nvPr/>
          </p:nvCxnSpPr>
          <p:spPr>
            <a:xfrm flipH="1" rot="10800000">
              <a:off x="4749921" y="4297372"/>
              <a:ext cx="8601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3" name="Google Shape;773;p45"/>
            <p:cNvCxnSpPr>
              <a:stCxn id="751" idx="6"/>
              <a:endCxn id="768" idx="2"/>
            </p:cNvCxnSpPr>
            <p:nvPr/>
          </p:nvCxnSpPr>
          <p:spPr>
            <a:xfrm flipH="1" rot="10800000">
              <a:off x="4749921" y="4563172"/>
              <a:ext cx="14997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4" name="Google Shape;774;p45"/>
            <p:cNvSpPr/>
            <p:nvPr/>
          </p:nvSpPr>
          <p:spPr>
            <a:xfrm>
              <a:off x="5352697" y="3657600"/>
              <a:ext cx="1676400" cy="220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5" name="Google Shape;775;p45"/>
            <p:cNvCxnSpPr/>
            <p:nvPr/>
          </p:nvCxnSpPr>
          <p:spPr>
            <a:xfrm>
              <a:off x="6150428" y="4078941"/>
              <a:ext cx="1500052" cy="1588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776" name="Google Shape;776;p45"/>
            <p:cNvCxnSpPr/>
            <p:nvPr/>
          </p:nvCxnSpPr>
          <p:spPr>
            <a:xfrm flipH="1" rot="10800000">
              <a:off x="6881948" y="4300625"/>
              <a:ext cx="860357" cy="26599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777" name="Google Shape;777;p45"/>
            <p:cNvCxnSpPr/>
            <p:nvPr/>
          </p:nvCxnSpPr>
          <p:spPr>
            <a:xfrm>
              <a:off x="6881948" y="4566621"/>
              <a:ext cx="1500052" cy="1588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78" name="Google Shape;7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5984" y="1295400"/>
            <a:ext cx="3671107" cy="2376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5"/>
          <p:cNvSpPr txBox="1"/>
          <p:nvPr/>
        </p:nvSpPr>
        <p:spPr>
          <a:xfrm>
            <a:off x="7396817" y="6488668"/>
            <a:ext cx="47952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pacman sonar ghost DBN model (L15D6)]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Pacman – Sonar (P4)</a:t>
            </a:r>
            <a:endParaRPr/>
          </a:p>
        </p:txBody>
      </p:sp>
      <p:sp>
        <p:nvSpPr>
          <p:cNvPr id="785" name="Google Shape;785;p46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Pacman – Sonar – No Beliefs(L14D1)]</a:t>
            </a:r>
            <a:endParaRPr/>
          </a:p>
        </p:txBody>
      </p:sp>
      <p:pic>
        <p:nvPicPr>
          <p:cNvPr id="786" name="Google Shape;786;p46" title="Pacman sonar (P4) -- no belief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600" y="1422400"/>
            <a:ext cx="8136801" cy="50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Pacman Sonar Ghost DBN Model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Exact Inference in DBNs</a:t>
            </a:r>
            <a:endParaRPr/>
          </a:p>
        </p:txBody>
      </p:sp>
      <p:sp>
        <p:nvSpPr>
          <p:cNvPr id="797" name="Google Shape;797;p48"/>
          <p:cNvSpPr txBox="1"/>
          <p:nvPr>
            <p:ph idx="1" type="body"/>
          </p:nvPr>
        </p:nvSpPr>
        <p:spPr>
          <a:xfrm>
            <a:off x="406400" y="1295400"/>
            <a:ext cx="11557000" cy="4830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Variable elimination applies to dynamic Bayes nets</a:t>
            </a:r>
            <a:endParaRPr/>
          </a:p>
          <a:p>
            <a:pPr indent="-152383" lvl="6" marL="2971578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Procedure: “unroll” the network for T time steps, then eliminate variables until P(X</a:t>
            </a:r>
            <a:r>
              <a:rPr baseline="-25000" lang="en-US" sz="24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|e</a:t>
            </a:r>
            <a:r>
              <a:rPr baseline="-25000" lang="en-US" sz="2400">
                <a:latin typeface="Calibri"/>
                <a:ea typeface="Calibri"/>
                <a:cs typeface="Calibri"/>
                <a:sym typeface="Calibri"/>
              </a:rPr>
              <a:t>1:T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 is computed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52383" lvl="4" marL="205724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26983" lvl="2" marL="1142914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14274" lvl="0" marL="342874" rtl="0" algn="l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Online belief updates: Eliminate all variables from the previous time step; store factors for current time only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48"/>
          <p:cNvGrpSpPr/>
          <p:nvPr/>
        </p:nvGrpSpPr>
        <p:grpSpPr>
          <a:xfrm>
            <a:off x="3346451" y="3152775"/>
            <a:ext cx="1358900" cy="1970088"/>
            <a:chOff x="1231366" y="3762103"/>
            <a:chExt cx="1358537" cy="1970314"/>
          </a:xfrm>
        </p:grpSpPr>
        <p:sp>
          <p:nvSpPr>
            <p:cNvPr id="799" name="Google Shape;799;p48"/>
            <p:cNvSpPr/>
            <p:nvPr/>
          </p:nvSpPr>
          <p:spPr>
            <a:xfrm>
              <a:off x="1231366" y="376210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1231366" y="5105282"/>
              <a:ext cx="626895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1" name="Google Shape;801;p48"/>
            <p:cNvCxnSpPr>
              <a:stCxn id="799" idx="4"/>
              <a:endCxn id="800" idx="0"/>
            </p:cNvCxnSpPr>
            <p:nvPr/>
          </p:nvCxnSpPr>
          <p:spPr>
            <a:xfrm>
              <a:off x="1544875" y="4389120"/>
              <a:ext cx="0" cy="71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2" name="Google Shape;802;p48"/>
            <p:cNvSpPr/>
            <p:nvPr/>
          </p:nvSpPr>
          <p:spPr>
            <a:xfrm>
              <a:off x="1963009" y="5105282"/>
              <a:ext cx="626894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3" name="Google Shape;803;p48"/>
            <p:cNvCxnSpPr>
              <a:stCxn id="804" idx="4"/>
              <a:endCxn id="802" idx="0"/>
            </p:cNvCxnSpPr>
            <p:nvPr/>
          </p:nvCxnSpPr>
          <p:spPr>
            <a:xfrm>
              <a:off x="2276395" y="4876800"/>
              <a:ext cx="0" cy="22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4" name="Google Shape;804;p48"/>
            <p:cNvSpPr/>
            <p:nvPr/>
          </p:nvSpPr>
          <p:spPr>
            <a:xfrm>
              <a:off x="1962886" y="424978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3973636" y="3152775"/>
            <a:ext cx="2890714" cy="1970088"/>
            <a:chOff x="1858495" y="3762103"/>
            <a:chExt cx="2891133" cy="1970314"/>
          </a:xfrm>
        </p:grpSpPr>
        <p:sp>
          <p:nvSpPr>
            <p:cNvPr id="806" name="Google Shape;806;p48"/>
            <p:cNvSpPr/>
            <p:nvPr/>
          </p:nvSpPr>
          <p:spPr>
            <a:xfrm>
              <a:off x="3391091" y="376210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3390531" y="5105282"/>
              <a:ext cx="627154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8" name="Google Shape;808;p48"/>
            <p:cNvCxnSpPr>
              <a:stCxn id="806" idx="4"/>
              <a:endCxn id="807" idx="0"/>
            </p:cNvCxnSpPr>
            <p:nvPr/>
          </p:nvCxnSpPr>
          <p:spPr>
            <a:xfrm flipH="1">
              <a:off x="3704000" y="4389120"/>
              <a:ext cx="600" cy="71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9" name="Google Shape;809;p48"/>
            <p:cNvSpPr/>
            <p:nvPr/>
          </p:nvSpPr>
          <p:spPr>
            <a:xfrm>
              <a:off x="4122475" y="5105282"/>
              <a:ext cx="627153" cy="627135"/>
            </a:xfrm>
            <a:prstGeom prst="ellipse">
              <a:avLst/>
            </a:prstGeom>
            <a:solidFill>
              <a:srgbClr val="D0D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baseline="-2500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10" name="Google Shape;810;p48"/>
            <p:cNvCxnSpPr>
              <a:stCxn id="811" idx="4"/>
              <a:endCxn id="809" idx="0"/>
            </p:cNvCxnSpPr>
            <p:nvPr/>
          </p:nvCxnSpPr>
          <p:spPr>
            <a:xfrm>
              <a:off x="4436120" y="4876800"/>
              <a:ext cx="0" cy="22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1" name="Google Shape;811;p48"/>
            <p:cNvSpPr/>
            <p:nvPr/>
          </p:nvSpPr>
          <p:spPr>
            <a:xfrm>
              <a:off x="4122611" y="4249783"/>
              <a:ext cx="627017" cy="62701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baseline="30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12" name="Google Shape;812;p48"/>
            <p:cNvCxnSpPr>
              <a:stCxn id="799" idx="6"/>
              <a:endCxn id="806" idx="2"/>
            </p:cNvCxnSpPr>
            <p:nvPr/>
          </p:nvCxnSpPr>
          <p:spPr>
            <a:xfrm>
              <a:off x="1858495" y="4075612"/>
              <a:ext cx="153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3" name="Google Shape;813;p48"/>
            <p:cNvCxnSpPr>
              <a:stCxn id="804" idx="6"/>
              <a:endCxn id="811" idx="2"/>
            </p:cNvCxnSpPr>
            <p:nvPr/>
          </p:nvCxnSpPr>
          <p:spPr>
            <a:xfrm>
              <a:off x="2590316" y="4563292"/>
              <a:ext cx="1532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4" name="Google Shape;814;p48"/>
            <p:cNvCxnSpPr>
              <a:stCxn id="804" idx="6"/>
              <a:endCxn id="806" idx="3"/>
            </p:cNvCxnSpPr>
            <p:nvPr/>
          </p:nvCxnSpPr>
          <p:spPr>
            <a:xfrm flipH="1" rot="10800000">
              <a:off x="2590316" y="4297192"/>
              <a:ext cx="8925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5" name="Google Shape;815;p48"/>
            <p:cNvCxnSpPr>
              <a:stCxn id="806" idx="6"/>
              <a:endCxn id="811" idx="1"/>
            </p:cNvCxnSpPr>
            <p:nvPr/>
          </p:nvCxnSpPr>
          <p:spPr>
            <a:xfrm>
              <a:off x="4018108" y="4075612"/>
              <a:ext cx="1962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16" name="Google Shape;816;p48"/>
          <p:cNvSpPr/>
          <p:nvPr/>
        </p:nvSpPr>
        <p:spPr>
          <a:xfrm>
            <a:off x="7632702" y="3152777"/>
            <a:ext cx="627063" cy="62706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8"/>
          <p:cNvSpPr/>
          <p:nvPr/>
        </p:nvSpPr>
        <p:spPr>
          <a:xfrm>
            <a:off x="7632702" y="4495802"/>
            <a:ext cx="627063" cy="627063"/>
          </a:xfrm>
          <a:prstGeom prst="ellipse">
            <a:avLst/>
          </a:prstGeom>
          <a:solidFill>
            <a:srgbClr val="D0D0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baseline="-2500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8" name="Google Shape;818;p48"/>
          <p:cNvCxnSpPr>
            <a:stCxn id="816" idx="4"/>
            <a:endCxn id="817" idx="0"/>
          </p:cNvCxnSpPr>
          <p:nvPr/>
        </p:nvCxnSpPr>
        <p:spPr>
          <a:xfrm>
            <a:off x="7946234" y="3779840"/>
            <a:ext cx="0" cy="71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48"/>
          <p:cNvSpPr/>
          <p:nvPr/>
        </p:nvSpPr>
        <p:spPr>
          <a:xfrm>
            <a:off x="8364538" y="4495802"/>
            <a:ext cx="627063" cy="627063"/>
          </a:xfrm>
          <a:prstGeom prst="ellipse">
            <a:avLst/>
          </a:prstGeom>
          <a:solidFill>
            <a:srgbClr val="D0D0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baseline="-2500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0" name="Google Shape;820;p48"/>
          <p:cNvCxnSpPr>
            <a:stCxn id="821" idx="4"/>
            <a:endCxn id="819" idx="0"/>
          </p:cNvCxnSpPr>
          <p:nvPr/>
        </p:nvCxnSpPr>
        <p:spPr>
          <a:xfrm>
            <a:off x="8678070" y="4267201"/>
            <a:ext cx="0" cy="22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48"/>
          <p:cNvSpPr/>
          <p:nvPr/>
        </p:nvSpPr>
        <p:spPr>
          <a:xfrm>
            <a:off x="8364538" y="3640138"/>
            <a:ext cx="627063" cy="62706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48"/>
          <p:cNvCxnSpPr>
            <a:stCxn id="816" idx="6"/>
            <a:endCxn id="821" idx="1"/>
          </p:cNvCxnSpPr>
          <p:nvPr/>
        </p:nvCxnSpPr>
        <p:spPr>
          <a:xfrm>
            <a:off x="8259765" y="3466309"/>
            <a:ext cx="196500" cy="26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48"/>
          <p:cNvCxnSpPr>
            <a:stCxn id="806" idx="6"/>
            <a:endCxn id="816" idx="2"/>
          </p:cNvCxnSpPr>
          <p:nvPr/>
        </p:nvCxnSpPr>
        <p:spPr>
          <a:xfrm>
            <a:off x="6132936" y="3466248"/>
            <a:ext cx="149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48"/>
          <p:cNvCxnSpPr>
            <a:endCxn id="816" idx="3"/>
          </p:cNvCxnSpPr>
          <p:nvPr/>
        </p:nvCxnSpPr>
        <p:spPr>
          <a:xfrm flipH="1" rot="10800000">
            <a:off x="6864133" y="3688009"/>
            <a:ext cx="860400" cy="19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48"/>
          <p:cNvCxnSpPr>
            <a:stCxn id="811" idx="6"/>
            <a:endCxn id="821" idx="2"/>
          </p:cNvCxnSpPr>
          <p:nvPr/>
        </p:nvCxnSpPr>
        <p:spPr>
          <a:xfrm flipH="1" rot="10800000">
            <a:off x="6864350" y="3953572"/>
            <a:ext cx="1500300" cy="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26" name="Google Shape;826;p48"/>
          <p:cNvGrpSpPr/>
          <p:nvPr/>
        </p:nvGrpSpPr>
        <p:grpSpPr>
          <a:xfrm>
            <a:off x="3149600" y="2667000"/>
            <a:ext cx="5994400" cy="2590800"/>
            <a:chOff x="1035423" y="3048000"/>
            <a:chExt cx="5993674" cy="2590800"/>
          </a:xfrm>
        </p:grpSpPr>
        <p:grpSp>
          <p:nvGrpSpPr>
            <p:cNvPr id="827" name="Google Shape;827;p48"/>
            <p:cNvGrpSpPr/>
            <p:nvPr/>
          </p:nvGrpSpPr>
          <p:grpSpPr>
            <a:xfrm>
              <a:off x="1035423" y="3048000"/>
              <a:ext cx="1726474" cy="2590800"/>
              <a:chOff x="1035423" y="3276600"/>
              <a:chExt cx="1726474" cy="2590800"/>
            </a:xfrm>
          </p:grpSpPr>
          <p:sp>
            <p:nvSpPr>
              <p:cNvPr id="828" name="Google Shape;828;p48"/>
              <p:cNvSpPr/>
              <p:nvPr/>
            </p:nvSpPr>
            <p:spPr>
              <a:xfrm>
                <a:off x="1035423" y="3657600"/>
                <a:ext cx="1726474" cy="2209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8"/>
              <p:cNvSpPr txBox="1"/>
              <p:nvPr/>
            </p:nvSpPr>
            <p:spPr>
              <a:xfrm>
                <a:off x="1618896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 =1</a:t>
                </a:r>
                <a:endParaRPr/>
              </a:p>
            </p:txBody>
          </p:sp>
        </p:grpSp>
        <p:grpSp>
          <p:nvGrpSpPr>
            <p:cNvPr id="830" name="Google Shape;830;p48"/>
            <p:cNvGrpSpPr/>
            <p:nvPr/>
          </p:nvGrpSpPr>
          <p:grpSpPr>
            <a:xfrm>
              <a:off x="3219097" y="3048000"/>
              <a:ext cx="1676400" cy="2590800"/>
              <a:chOff x="3219097" y="3276600"/>
              <a:chExt cx="1676400" cy="2590800"/>
            </a:xfrm>
          </p:grpSpPr>
          <p:sp>
            <p:nvSpPr>
              <p:cNvPr id="831" name="Google Shape;831;p48"/>
              <p:cNvSpPr/>
              <p:nvPr/>
            </p:nvSpPr>
            <p:spPr>
              <a:xfrm>
                <a:off x="3219097" y="3657600"/>
                <a:ext cx="1676400" cy="2209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8"/>
              <p:cNvSpPr txBox="1"/>
              <p:nvPr/>
            </p:nvSpPr>
            <p:spPr>
              <a:xfrm>
                <a:off x="3862498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 =2</a:t>
                </a:r>
                <a:endParaRPr/>
              </a:p>
            </p:txBody>
          </p:sp>
        </p:grpSp>
        <p:sp>
          <p:nvSpPr>
            <p:cNvPr id="833" name="Google Shape;833;p48"/>
            <p:cNvSpPr txBox="1"/>
            <p:nvPr/>
          </p:nvSpPr>
          <p:spPr>
            <a:xfrm>
              <a:off x="5989567" y="3048000"/>
              <a:ext cx="566143" cy="3847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 =3</a:t>
              </a: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5352697" y="3429000"/>
              <a:ext cx="1676400" cy="220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p48"/>
          <p:cNvSpPr/>
          <p:nvPr/>
        </p:nvSpPr>
        <p:spPr>
          <a:xfrm>
            <a:off x="8362951" y="3638551"/>
            <a:ext cx="627063" cy="627063"/>
          </a:xfrm>
          <a:prstGeom prst="ellipse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DBN Particle Filters</a:t>
            </a:r>
            <a:endParaRPr/>
          </a:p>
        </p:txBody>
      </p:sp>
      <p:sp>
        <p:nvSpPr>
          <p:cNvPr id="842" name="Google Shape;842;p49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particle is a complete sample for a time step</a:t>
            </a:r>
            <a:endParaRPr/>
          </a:p>
          <a:p>
            <a:pPr indent="-152383" lvl="6" marL="2971578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Initialize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 Generate prior samples for the t=1 Bayes net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Example particle: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(3,3)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(5,3) </a:t>
            </a:r>
            <a:endParaRPr/>
          </a:p>
          <a:p>
            <a:pPr indent="-215879" lvl="1" marL="742895" rtl="0" algn="l">
              <a:spcBef>
                <a:spcPts val="22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Elapse time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 Sample a successor for each particle 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Example successor: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(2,3)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(6,3)</a:t>
            </a:r>
            <a:endParaRPr/>
          </a:p>
          <a:p>
            <a:pPr indent="-126984" lvl="8" marL="3885910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Observe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 Weight each </a:t>
            </a:r>
            <a:r>
              <a:rPr i="1" lang="en-US" sz="2400" u="sng">
                <a:latin typeface="Calibri"/>
                <a:ea typeface="Calibri"/>
                <a:cs typeface="Calibri"/>
                <a:sym typeface="Calibri"/>
              </a:rPr>
              <a:t>entire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sample by the likelihood of the evidence conditioned on the sample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Likelihood: P(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 * P(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400"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-273024" lvl="0" marL="342874" rtl="0" algn="l">
              <a:spcBef>
                <a:spcPts val="22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Resample: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Select prior samples (tuples of values) in proportion to their likelihood</a:t>
            </a:r>
            <a:endParaRPr/>
          </a:p>
          <a:p>
            <a:pPr indent="-273024" lvl="0" marL="342874" rtl="0" algn="l">
              <a:spcBef>
                <a:spcPts val="22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Likely Explanation</a:t>
            </a:r>
            <a:endParaRPr/>
          </a:p>
        </p:txBody>
      </p:sp>
      <p:sp>
        <p:nvSpPr>
          <p:cNvPr id="848" name="Google Shape;848;p50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74" lvl="0" marL="342874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49" name="Google Shape;8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387" y="1442418"/>
            <a:ext cx="7797750" cy="472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HMMs: MLE Queries</a:t>
            </a:r>
            <a:endParaRPr/>
          </a:p>
        </p:txBody>
      </p:sp>
      <p:sp>
        <p:nvSpPr>
          <p:cNvPr id="855" name="Google Shape;855;p51"/>
          <p:cNvSpPr txBox="1"/>
          <p:nvPr>
            <p:ph idx="1" type="body"/>
          </p:nvPr>
        </p:nvSpPr>
        <p:spPr>
          <a:xfrm>
            <a:off x="457200" y="1676400"/>
            <a:ext cx="7315200" cy="163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HMMs defined by</a:t>
            </a:r>
            <a:endParaRPr/>
          </a:p>
          <a:p>
            <a:pPr indent="-285730" lvl="1" marL="742895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States X</a:t>
            </a:r>
            <a:endParaRPr/>
          </a:p>
          <a:p>
            <a:pPr indent="-285730" lvl="1" marL="742895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Observations E</a:t>
            </a:r>
            <a:endParaRPr/>
          </a:p>
          <a:p>
            <a:pPr indent="-285730" lvl="1" marL="742895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Initial distribution:</a:t>
            </a:r>
            <a:endParaRPr/>
          </a:p>
          <a:p>
            <a:pPr indent="-285730" lvl="1" marL="742895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Transitions:</a:t>
            </a:r>
            <a:endParaRPr/>
          </a:p>
          <a:p>
            <a:pPr indent="-285730" lvl="1" marL="742895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Emissions:</a:t>
            </a:r>
            <a:endParaRPr/>
          </a:p>
          <a:p>
            <a:pPr indent="-133329" lvl="1" marL="742895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New query: most likely explanation:</a:t>
            </a:r>
            <a:endParaRPr/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New method: the Viterbi algorithm</a:t>
            </a:r>
            <a:endParaRPr/>
          </a:p>
        </p:txBody>
      </p:sp>
      <p:pic>
        <p:nvPicPr>
          <p:cNvPr descr="txp_fig" id="856" name="Google Shape;85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402" y="3230561"/>
            <a:ext cx="1577788" cy="298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857" name="Google Shape;85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401" y="2849564"/>
            <a:ext cx="963227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858" name="Google Shape;85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8400" y="3611561"/>
            <a:ext cx="1183341" cy="2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1"/>
          <p:cNvSpPr/>
          <p:nvPr/>
        </p:nvSpPr>
        <p:spPr>
          <a:xfrm>
            <a:off x="11785600" y="1782763"/>
            <a:ext cx="7112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860" name="Google Shape;860;p51"/>
          <p:cNvCxnSpPr>
            <a:stCxn id="859" idx="4"/>
            <a:endCxn id="861" idx="0"/>
          </p:cNvCxnSpPr>
          <p:nvPr/>
        </p:nvCxnSpPr>
        <p:spPr>
          <a:xfrm>
            <a:off x="12141200" y="2316163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62" name="Google Shape;862;p51"/>
          <p:cNvSpPr/>
          <p:nvPr/>
        </p:nvSpPr>
        <p:spPr>
          <a:xfrm>
            <a:off x="7315200" y="1782763"/>
            <a:ext cx="7112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863" name="Google Shape;863;p51"/>
          <p:cNvCxnSpPr>
            <a:stCxn id="862" idx="4"/>
            <a:endCxn id="864" idx="0"/>
          </p:cNvCxnSpPr>
          <p:nvPr/>
        </p:nvCxnSpPr>
        <p:spPr>
          <a:xfrm>
            <a:off x="7670800" y="2316163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65" name="Google Shape;865;p51"/>
          <p:cNvSpPr/>
          <p:nvPr/>
        </p:nvSpPr>
        <p:spPr>
          <a:xfrm>
            <a:off x="6096000" y="2849563"/>
            <a:ext cx="711200" cy="533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866" name="Google Shape;866;p51"/>
          <p:cNvCxnSpPr>
            <a:stCxn id="867" idx="6"/>
            <a:endCxn id="862" idx="2"/>
          </p:cNvCxnSpPr>
          <p:nvPr/>
        </p:nvCxnSpPr>
        <p:spPr>
          <a:xfrm>
            <a:off x="6807200" y="2049463"/>
            <a:ext cx="50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67" name="Google Shape;867;p51"/>
          <p:cNvSpPr/>
          <p:nvPr/>
        </p:nvSpPr>
        <p:spPr>
          <a:xfrm>
            <a:off x="6096000" y="1782763"/>
            <a:ext cx="7112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868" name="Google Shape;868;p51"/>
          <p:cNvCxnSpPr>
            <a:stCxn id="867" idx="4"/>
            <a:endCxn id="865" idx="0"/>
          </p:cNvCxnSpPr>
          <p:nvPr/>
        </p:nvCxnSpPr>
        <p:spPr>
          <a:xfrm>
            <a:off x="6451600" y="2316163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69" name="Google Shape;869;p51"/>
          <p:cNvSpPr/>
          <p:nvPr/>
        </p:nvSpPr>
        <p:spPr>
          <a:xfrm>
            <a:off x="8534400" y="1782763"/>
            <a:ext cx="7112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870" name="Google Shape;870;p51"/>
          <p:cNvCxnSpPr>
            <a:stCxn id="869" idx="6"/>
            <a:endCxn id="871" idx="2"/>
          </p:cNvCxnSpPr>
          <p:nvPr/>
        </p:nvCxnSpPr>
        <p:spPr>
          <a:xfrm>
            <a:off x="9245600" y="2049463"/>
            <a:ext cx="50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72" name="Google Shape;872;p51"/>
          <p:cNvCxnSpPr>
            <a:stCxn id="862" idx="6"/>
            <a:endCxn id="869" idx="2"/>
          </p:cNvCxnSpPr>
          <p:nvPr/>
        </p:nvCxnSpPr>
        <p:spPr>
          <a:xfrm>
            <a:off x="8026400" y="2049463"/>
            <a:ext cx="50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871" name="Google Shape;871;p51"/>
          <p:cNvSpPr/>
          <p:nvPr/>
        </p:nvSpPr>
        <p:spPr>
          <a:xfrm>
            <a:off x="9753600" y="1782763"/>
            <a:ext cx="7112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873" name="Google Shape;873;p51"/>
          <p:cNvCxnSpPr>
            <a:stCxn id="871" idx="6"/>
            <a:endCxn id="859" idx="2"/>
          </p:cNvCxnSpPr>
          <p:nvPr/>
        </p:nvCxnSpPr>
        <p:spPr>
          <a:xfrm>
            <a:off x="10464800" y="2049463"/>
            <a:ext cx="1320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lg" w="lg" type="triangle"/>
          </a:ln>
        </p:spPr>
      </p:cxnSp>
      <p:sp>
        <p:nvSpPr>
          <p:cNvPr id="864" name="Google Shape;864;p51"/>
          <p:cNvSpPr/>
          <p:nvPr/>
        </p:nvSpPr>
        <p:spPr>
          <a:xfrm>
            <a:off x="7315200" y="2849563"/>
            <a:ext cx="711200" cy="533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74" name="Google Shape;874;p51"/>
          <p:cNvSpPr/>
          <p:nvPr/>
        </p:nvSpPr>
        <p:spPr>
          <a:xfrm>
            <a:off x="8534400" y="2849563"/>
            <a:ext cx="711200" cy="533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875" name="Google Shape;875;p51"/>
          <p:cNvSpPr/>
          <p:nvPr/>
        </p:nvSpPr>
        <p:spPr>
          <a:xfrm>
            <a:off x="9753600" y="2849563"/>
            <a:ext cx="711200" cy="533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861" name="Google Shape;861;p51"/>
          <p:cNvSpPr/>
          <p:nvPr/>
        </p:nvSpPr>
        <p:spPr>
          <a:xfrm>
            <a:off x="11785600" y="2849563"/>
            <a:ext cx="7112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876" name="Google Shape;876;p51"/>
          <p:cNvCxnSpPr>
            <a:stCxn id="869" idx="4"/>
            <a:endCxn id="874" idx="0"/>
          </p:cNvCxnSpPr>
          <p:nvPr/>
        </p:nvCxnSpPr>
        <p:spPr>
          <a:xfrm>
            <a:off x="8890000" y="2316163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877" name="Google Shape;877;p51"/>
          <p:cNvCxnSpPr>
            <a:stCxn id="871" idx="4"/>
            <a:endCxn id="875" idx="0"/>
          </p:cNvCxnSpPr>
          <p:nvPr/>
        </p:nvCxnSpPr>
        <p:spPr>
          <a:xfrm>
            <a:off x="10109200" y="2316163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txp_fig" id="878" name="Google Shape;87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4200" y="4830763"/>
            <a:ext cx="33528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State Trellis</a:t>
            </a:r>
            <a:endParaRPr/>
          </a:p>
        </p:txBody>
      </p:sp>
      <p:sp>
        <p:nvSpPr>
          <p:cNvPr id="884" name="Google Shape;884;p52"/>
          <p:cNvSpPr txBox="1"/>
          <p:nvPr>
            <p:ph idx="1" type="body"/>
          </p:nvPr>
        </p:nvSpPr>
        <p:spPr>
          <a:xfrm>
            <a:off x="457200" y="1295400"/>
            <a:ext cx="1158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State trellis: graph of states and transitions over time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arc represents some transition</a:t>
            </a:r>
            <a:endParaRPr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arc has weight</a:t>
            </a:r>
            <a:endParaRPr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path is a sequence of states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product of weights on a path is that sequence’s probability along with the evidence</a:t>
            </a:r>
            <a:endParaRPr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Forward algorithm computes sums of paths, Viterbi computes best paths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52"/>
          <p:cNvSpPr/>
          <p:nvPr/>
        </p:nvSpPr>
        <p:spPr>
          <a:xfrm>
            <a:off x="1676400" y="19050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886" name="Google Shape;886;p52"/>
          <p:cNvSpPr/>
          <p:nvPr/>
        </p:nvSpPr>
        <p:spPr>
          <a:xfrm>
            <a:off x="1676400" y="25908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887" name="Google Shape;887;p52"/>
          <p:cNvSpPr/>
          <p:nvPr/>
        </p:nvSpPr>
        <p:spPr>
          <a:xfrm>
            <a:off x="3124200" y="19050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888" name="Google Shape;888;p52"/>
          <p:cNvSpPr/>
          <p:nvPr/>
        </p:nvSpPr>
        <p:spPr>
          <a:xfrm>
            <a:off x="3124200" y="25908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889" name="Google Shape;889;p52"/>
          <p:cNvSpPr/>
          <p:nvPr/>
        </p:nvSpPr>
        <p:spPr>
          <a:xfrm>
            <a:off x="4648200" y="19050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890" name="Google Shape;890;p52"/>
          <p:cNvSpPr/>
          <p:nvPr/>
        </p:nvSpPr>
        <p:spPr>
          <a:xfrm>
            <a:off x="4648200" y="25908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891" name="Google Shape;891;p52"/>
          <p:cNvSpPr/>
          <p:nvPr/>
        </p:nvSpPr>
        <p:spPr>
          <a:xfrm>
            <a:off x="6172200" y="19050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892" name="Google Shape;892;p52"/>
          <p:cNvSpPr/>
          <p:nvPr/>
        </p:nvSpPr>
        <p:spPr>
          <a:xfrm>
            <a:off x="6172200" y="25908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cxnSp>
        <p:nvCxnSpPr>
          <p:cNvPr id="893" name="Google Shape;893;p52"/>
          <p:cNvCxnSpPr>
            <a:stCxn id="885" idx="3"/>
            <a:endCxn id="887" idx="1"/>
          </p:cNvCxnSpPr>
          <p:nvPr/>
        </p:nvCxnSpPr>
        <p:spPr>
          <a:xfrm>
            <a:off x="2362200" y="2095500"/>
            <a:ext cx="76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52"/>
          <p:cNvCxnSpPr>
            <a:stCxn id="885" idx="3"/>
            <a:endCxn id="888" idx="1"/>
          </p:cNvCxnSpPr>
          <p:nvPr/>
        </p:nvCxnSpPr>
        <p:spPr>
          <a:xfrm>
            <a:off x="2362200" y="2095500"/>
            <a:ext cx="7620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52"/>
          <p:cNvCxnSpPr>
            <a:stCxn id="886" idx="3"/>
            <a:endCxn id="887" idx="1"/>
          </p:cNvCxnSpPr>
          <p:nvPr/>
        </p:nvCxnSpPr>
        <p:spPr>
          <a:xfrm flipH="1" rot="10800000">
            <a:off x="2362200" y="2095500"/>
            <a:ext cx="7620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52"/>
          <p:cNvCxnSpPr>
            <a:stCxn id="886" idx="3"/>
            <a:endCxn id="888" idx="1"/>
          </p:cNvCxnSpPr>
          <p:nvPr/>
        </p:nvCxnSpPr>
        <p:spPr>
          <a:xfrm>
            <a:off x="2362200" y="2781300"/>
            <a:ext cx="76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52"/>
          <p:cNvCxnSpPr>
            <a:stCxn id="887" idx="3"/>
            <a:endCxn id="889" idx="1"/>
          </p:cNvCxnSpPr>
          <p:nvPr/>
        </p:nvCxnSpPr>
        <p:spPr>
          <a:xfrm>
            <a:off x="3810000" y="20955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52"/>
          <p:cNvCxnSpPr>
            <a:stCxn id="887" idx="3"/>
            <a:endCxn id="890" idx="1"/>
          </p:cNvCxnSpPr>
          <p:nvPr/>
        </p:nvCxnSpPr>
        <p:spPr>
          <a:xfrm>
            <a:off x="3810000" y="20955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9" name="Google Shape;899;p52"/>
          <p:cNvCxnSpPr>
            <a:stCxn id="888" idx="3"/>
            <a:endCxn id="889" idx="1"/>
          </p:cNvCxnSpPr>
          <p:nvPr/>
        </p:nvCxnSpPr>
        <p:spPr>
          <a:xfrm flipH="1" rot="10800000">
            <a:off x="3810000" y="20955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52"/>
          <p:cNvCxnSpPr>
            <a:stCxn id="888" idx="3"/>
            <a:endCxn id="890" idx="1"/>
          </p:cNvCxnSpPr>
          <p:nvPr/>
        </p:nvCxnSpPr>
        <p:spPr>
          <a:xfrm>
            <a:off x="3810000" y="27813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52"/>
          <p:cNvCxnSpPr>
            <a:stCxn id="889" idx="3"/>
            <a:endCxn id="891" idx="1"/>
          </p:cNvCxnSpPr>
          <p:nvPr/>
        </p:nvCxnSpPr>
        <p:spPr>
          <a:xfrm>
            <a:off x="5334000" y="20955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52"/>
          <p:cNvCxnSpPr>
            <a:stCxn id="889" idx="3"/>
            <a:endCxn id="892" idx="1"/>
          </p:cNvCxnSpPr>
          <p:nvPr/>
        </p:nvCxnSpPr>
        <p:spPr>
          <a:xfrm>
            <a:off x="5334000" y="20955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52"/>
          <p:cNvCxnSpPr>
            <a:stCxn id="890" idx="3"/>
            <a:endCxn id="891" idx="1"/>
          </p:cNvCxnSpPr>
          <p:nvPr/>
        </p:nvCxnSpPr>
        <p:spPr>
          <a:xfrm flipH="1" rot="10800000">
            <a:off x="5334000" y="20955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52"/>
          <p:cNvCxnSpPr>
            <a:stCxn id="890" idx="3"/>
            <a:endCxn id="892" idx="1"/>
          </p:cNvCxnSpPr>
          <p:nvPr/>
        </p:nvCxnSpPr>
        <p:spPr>
          <a:xfrm>
            <a:off x="5334000" y="27813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905" name="Google Shape;9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4057650"/>
            <a:ext cx="1411288" cy="209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06" name="Google Shape;9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3352801"/>
            <a:ext cx="390525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07" name="Google Shape;90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663" y="3352801"/>
            <a:ext cx="404812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08" name="Google Shape;90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52" y="3352801"/>
            <a:ext cx="493713" cy="285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09" name="Google Shape;909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6951" y="3429000"/>
            <a:ext cx="330200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10" name="Google Shape;910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1" y="4419600"/>
            <a:ext cx="265430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Video of Demo Ghostbusters Markov Model (Reminder)</a:t>
            </a:r>
            <a:endParaRPr sz="4000"/>
          </a:p>
        </p:txBody>
      </p:sp>
      <p:pic>
        <p:nvPicPr>
          <p:cNvPr id="162" name="Google Shape;162;p17" title="Ghostbusters -- Markov Mod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388" y="1640500"/>
            <a:ext cx="6223225" cy="46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Forward / Viterbi Algorithms</a:t>
            </a:r>
            <a:endParaRPr/>
          </a:p>
        </p:txBody>
      </p:sp>
      <p:pic>
        <p:nvPicPr>
          <p:cNvPr descr="txp_fig" id="916" name="Google Shape;9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800" y="5673726"/>
            <a:ext cx="3835400" cy="322263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3"/>
          <p:cNvSpPr/>
          <p:nvPr/>
        </p:nvSpPr>
        <p:spPr>
          <a:xfrm>
            <a:off x="3505200" y="16764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918" name="Google Shape;918;p53"/>
          <p:cNvSpPr/>
          <p:nvPr/>
        </p:nvSpPr>
        <p:spPr>
          <a:xfrm>
            <a:off x="3505200" y="23622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919" name="Google Shape;919;p53"/>
          <p:cNvSpPr/>
          <p:nvPr/>
        </p:nvSpPr>
        <p:spPr>
          <a:xfrm>
            <a:off x="4953000" y="16764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920" name="Google Shape;920;p53"/>
          <p:cNvSpPr/>
          <p:nvPr/>
        </p:nvSpPr>
        <p:spPr>
          <a:xfrm>
            <a:off x="4953000" y="23622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921" name="Google Shape;921;p53"/>
          <p:cNvSpPr/>
          <p:nvPr/>
        </p:nvSpPr>
        <p:spPr>
          <a:xfrm>
            <a:off x="6477000" y="16764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pic>
        <p:nvPicPr>
          <p:cNvPr descr="txp_fig" id="922" name="Google Shape;92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1" y="4759326"/>
            <a:ext cx="2627313" cy="30003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3"/>
          <p:cNvSpPr/>
          <p:nvPr/>
        </p:nvSpPr>
        <p:spPr>
          <a:xfrm>
            <a:off x="6477000" y="23622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924" name="Google Shape;924;p53"/>
          <p:cNvSpPr/>
          <p:nvPr/>
        </p:nvSpPr>
        <p:spPr>
          <a:xfrm>
            <a:off x="8001000" y="1676400"/>
            <a:ext cx="685800" cy="381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</a:t>
            </a:r>
            <a:endParaRPr/>
          </a:p>
        </p:txBody>
      </p:sp>
      <p:sp>
        <p:nvSpPr>
          <p:cNvPr id="925" name="Google Shape;925;p53"/>
          <p:cNvSpPr/>
          <p:nvPr/>
        </p:nvSpPr>
        <p:spPr>
          <a:xfrm>
            <a:off x="8001000" y="2362200"/>
            <a:ext cx="685800" cy="381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cxnSp>
        <p:nvCxnSpPr>
          <p:cNvPr id="926" name="Google Shape;926;p53"/>
          <p:cNvCxnSpPr>
            <a:stCxn id="917" idx="3"/>
            <a:endCxn id="919" idx="1"/>
          </p:cNvCxnSpPr>
          <p:nvPr/>
        </p:nvCxnSpPr>
        <p:spPr>
          <a:xfrm>
            <a:off x="4191000" y="1866900"/>
            <a:ext cx="76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53"/>
          <p:cNvCxnSpPr>
            <a:stCxn id="917" idx="3"/>
            <a:endCxn id="920" idx="1"/>
          </p:cNvCxnSpPr>
          <p:nvPr/>
        </p:nvCxnSpPr>
        <p:spPr>
          <a:xfrm>
            <a:off x="4191000" y="1866900"/>
            <a:ext cx="7620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53"/>
          <p:cNvCxnSpPr>
            <a:stCxn id="918" idx="3"/>
            <a:endCxn id="919" idx="1"/>
          </p:cNvCxnSpPr>
          <p:nvPr/>
        </p:nvCxnSpPr>
        <p:spPr>
          <a:xfrm flipH="1" rot="10800000">
            <a:off x="4191000" y="1866900"/>
            <a:ext cx="7620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53"/>
          <p:cNvCxnSpPr>
            <a:stCxn id="918" idx="3"/>
            <a:endCxn id="920" idx="1"/>
          </p:cNvCxnSpPr>
          <p:nvPr/>
        </p:nvCxnSpPr>
        <p:spPr>
          <a:xfrm>
            <a:off x="4191000" y="2552700"/>
            <a:ext cx="76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53"/>
          <p:cNvCxnSpPr>
            <a:stCxn id="919" idx="3"/>
            <a:endCxn id="921" idx="1"/>
          </p:cNvCxnSpPr>
          <p:nvPr/>
        </p:nvCxnSpPr>
        <p:spPr>
          <a:xfrm>
            <a:off x="5638800" y="18669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53"/>
          <p:cNvCxnSpPr>
            <a:stCxn id="919" idx="3"/>
            <a:endCxn id="923" idx="1"/>
          </p:cNvCxnSpPr>
          <p:nvPr/>
        </p:nvCxnSpPr>
        <p:spPr>
          <a:xfrm>
            <a:off x="5638800" y="18669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53"/>
          <p:cNvCxnSpPr>
            <a:stCxn id="920" idx="3"/>
            <a:endCxn id="921" idx="1"/>
          </p:cNvCxnSpPr>
          <p:nvPr/>
        </p:nvCxnSpPr>
        <p:spPr>
          <a:xfrm flipH="1" rot="10800000">
            <a:off x="5638800" y="18669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53"/>
          <p:cNvCxnSpPr>
            <a:stCxn id="920" idx="3"/>
            <a:endCxn id="923" idx="1"/>
          </p:cNvCxnSpPr>
          <p:nvPr/>
        </p:nvCxnSpPr>
        <p:spPr>
          <a:xfrm>
            <a:off x="5638800" y="2552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53"/>
          <p:cNvCxnSpPr>
            <a:stCxn id="921" idx="3"/>
            <a:endCxn id="924" idx="1"/>
          </p:cNvCxnSpPr>
          <p:nvPr/>
        </p:nvCxnSpPr>
        <p:spPr>
          <a:xfrm>
            <a:off x="7162800" y="18669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53"/>
          <p:cNvCxnSpPr>
            <a:stCxn id="921" idx="3"/>
            <a:endCxn id="925" idx="1"/>
          </p:cNvCxnSpPr>
          <p:nvPr/>
        </p:nvCxnSpPr>
        <p:spPr>
          <a:xfrm>
            <a:off x="7162800" y="18669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53"/>
          <p:cNvCxnSpPr>
            <a:stCxn id="923" idx="3"/>
            <a:endCxn id="924" idx="1"/>
          </p:cNvCxnSpPr>
          <p:nvPr/>
        </p:nvCxnSpPr>
        <p:spPr>
          <a:xfrm flipH="1" rot="10800000">
            <a:off x="7162800" y="1866900"/>
            <a:ext cx="8382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7" name="Google Shape;937;p53"/>
          <p:cNvCxnSpPr>
            <a:stCxn id="923" idx="3"/>
            <a:endCxn id="925" idx="1"/>
          </p:cNvCxnSpPr>
          <p:nvPr/>
        </p:nvCxnSpPr>
        <p:spPr>
          <a:xfrm>
            <a:off x="7162800" y="2552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938" name="Google Shape;93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1" y="4759325"/>
            <a:ext cx="4564063" cy="450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39" name="Google Shape;93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925" y="5656265"/>
            <a:ext cx="3673475" cy="439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40" name="Google Shape;940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5539" y="3048001"/>
            <a:ext cx="390525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41" name="Google Shape;941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29200" y="3048001"/>
            <a:ext cx="4048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42" name="Google Shape;942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40688" y="3048001"/>
            <a:ext cx="493712" cy="285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943" name="Google Shape;943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67488" y="3124200"/>
            <a:ext cx="330200" cy="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53"/>
          <p:cNvSpPr txBox="1"/>
          <p:nvPr/>
        </p:nvSpPr>
        <p:spPr>
          <a:xfrm>
            <a:off x="1295400" y="3810001"/>
            <a:ext cx="4191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Algorithm (Sum)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53"/>
          <p:cNvSpPr txBox="1"/>
          <p:nvPr/>
        </p:nvSpPr>
        <p:spPr>
          <a:xfrm>
            <a:off x="7010400" y="3810001"/>
            <a:ext cx="4191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Viterbi Algorithm (Max)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4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74" lvl="0" marL="342874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52" name="Google Shape;952;p54"/>
          <p:cNvSpPr txBox="1"/>
          <p:nvPr>
            <p:ph idx="12" type="sldNum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Speech Recognition</a:t>
            </a:r>
            <a:endParaRPr/>
          </a:p>
        </p:txBody>
      </p:sp>
      <p:sp>
        <p:nvSpPr>
          <p:cNvPr id="958" name="Google Shape;958;p55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74" lvl="0" marL="342874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59" name="Google Shape;95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513" y="1296129"/>
            <a:ext cx="5248274" cy="550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Speech Recognition in Action</a:t>
            </a:r>
            <a:endParaRPr/>
          </a:p>
        </p:txBody>
      </p:sp>
      <p:sp>
        <p:nvSpPr>
          <p:cNvPr id="965" name="Google Shape;965;p56"/>
          <p:cNvSpPr txBox="1"/>
          <p:nvPr/>
        </p:nvSpPr>
        <p:spPr>
          <a:xfrm>
            <a:off x="7452271" y="6488668"/>
            <a:ext cx="47397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[Video: NLP – ASR tvsample.avi (from Lecture 1)]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56" title="NLP -- ASR tvsample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113" y="2180580"/>
            <a:ext cx="4739775" cy="324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Digitizing Speech</a:t>
            </a:r>
            <a:endParaRPr/>
          </a:p>
        </p:txBody>
      </p:sp>
      <p:pic>
        <p:nvPicPr>
          <p:cNvPr id="973" name="Google Shape;97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981505"/>
            <a:ext cx="7751762" cy="326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Speech in an Hour</a:t>
            </a:r>
            <a:endParaRPr/>
          </a:p>
        </p:txBody>
      </p:sp>
      <p:sp>
        <p:nvSpPr>
          <p:cNvPr id="979" name="Google Shape;979;p58"/>
          <p:cNvSpPr txBox="1"/>
          <p:nvPr>
            <p:ph idx="1" type="body"/>
          </p:nvPr>
        </p:nvSpPr>
        <p:spPr>
          <a:xfrm>
            <a:off x="228600" y="12954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Speech input is an acoustic waveform</a:t>
            </a:r>
            <a:endParaRPr/>
          </a:p>
        </p:txBody>
      </p:sp>
      <p:sp>
        <p:nvSpPr>
          <p:cNvPr id="980" name="Google Shape;980;p58"/>
          <p:cNvSpPr txBox="1"/>
          <p:nvPr/>
        </p:nvSpPr>
        <p:spPr>
          <a:xfrm>
            <a:off x="1981200" y="6542532"/>
            <a:ext cx="10210800" cy="323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Simon Arnfield, http://www.psyc.leeds.ac.uk/research/cogn/speech/tutorial/</a:t>
            </a:r>
            <a:endParaRPr/>
          </a:p>
        </p:txBody>
      </p:sp>
      <p:pic>
        <p:nvPicPr>
          <p:cNvPr descr="wave" id="981" name="Google Shape;9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277" y="2730152"/>
            <a:ext cx="10091228" cy="1480047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58"/>
          <p:cNvSpPr txBox="1"/>
          <p:nvPr/>
        </p:nvSpPr>
        <p:spPr>
          <a:xfrm>
            <a:off x="2090871" y="2087934"/>
            <a:ext cx="7245493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          p         ee          ch         l        a         b</a:t>
            </a:r>
            <a:endParaRPr/>
          </a:p>
        </p:txBody>
      </p:sp>
      <p:pic>
        <p:nvPicPr>
          <p:cNvPr descr="la" id="983" name="Google Shape;9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7077" y="4869494"/>
            <a:ext cx="7709698" cy="9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58"/>
          <p:cNvSpPr txBox="1"/>
          <p:nvPr/>
        </p:nvSpPr>
        <p:spPr>
          <a:xfrm>
            <a:off x="1552790" y="4963431"/>
            <a:ext cx="1184940" cy="646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“l” to “a”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transition:</a:t>
            </a:r>
            <a:endParaRPr/>
          </a:p>
        </p:txBody>
      </p:sp>
      <p:cxnSp>
        <p:nvCxnSpPr>
          <p:cNvPr id="985" name="Google Shape;985;p58"/>
          <p:cNvCxnSpPr/>
          <p:nvPr/>
        </p:nvCxnSpPr>
        <p:spPr>
          <a:xfrm flipH="1">
            <a:off x="3331992" y="4317840"/>
            <a:ext cx="4951429" cy="5381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58"/>
          <p:cNvCxnSpPr/>
          <p:nvPr/>
        </p:nvCxnSpPr>
        <p:spPr>
          <a:xfrm>
            <a:off x="8606340" y="4317840"/>
            <a:ext cx="2152795" cy="5381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Spectral Analysis</a:t>
            </a:r>
            <a:endParaRPr/>
          </a:p>
        </p:txBody>
      </p:sp>
      <p:sp>
        <p:nvSpPr>
          <p:cNvPr id="993" name="Google Shape;993;p59"/>
          <p:cNvSpPr txBox="1"/>
          <p:nvPr>
            <p:ph idx="1" type="body"/>
          </p:nvPr>
        </p:nvSpPr>
        <p:spPr>
          <a:xfrm>
            <a:off x="457200" y="13716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Frequency gives pitch; amplitude gives volume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Sampling at ~8 kHz (phone), ~16 kHz (mic) (kHz=1000 cycles/sec)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Fourier transform of wave displayed as a spectrogram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Darkness indicates energy at each frequency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ave" id="994" name="Google Shape;99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2655889"/>
            <a:ext cx="7143751" cy="10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9"/>
          <p:cNvSpPr txBox="1"/>
          <p:nvPr/>
        </p:nvSpPr>
        <p:spPr>
          <a:xfrm>
            <a:off x="1127126" y="2299775"/>
            <a:ext cx="5565379" cy="369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s             p            ee              ch           l          a            b</a:t>
            </a:r>
            <a:endParaRPr/>
          </a:p>
        </p:txBody>
      </p:sp>
      <p:pic>
        <p:nvPicPr>
          <p:cNvPr descr="spec" id="996" name="Google Shape;99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950" y="5029201"/>
            <a:ext cx="7143751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9"/>
          <p:cNvSpPr txBox="1"/>
          <p:nvPr/>
        </p:nvSpPr>
        <p:spPr>
          <a:xfrm rot="-5488702">
            <a:off x="264855" y="5455238"/>
            <a:ext cx="1026038" cy="33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59"/>
          <p:cNvSpPr txBox="1"/>
          <p:nvPr/>
        </p:nvSpPr>
        <p:spPr>
          <a:xfrm rot="-5378415">
            <a:off x="214313" y="2927351"/>
            <a:ext cx="1063625" cy="336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2427" y="4440663"/>
            <a:ext cx="3420545" cy="173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2.bp.blogspot.com/-9dwlRNvV338/TfyK_J8WGZI/AAAAAAAAARc/PKOCa_pwY4Y/s320/the-human-ear.gif" id="1000" name="Google Shape;1000;p5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0" y="1649412"/>
            <a:ext cx="3657600" cy="238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59"/>
          <p:cNvSpPr txBox="1"/>
          <p:nvPr/>
        </p:nvSpPr>
        <p:spPr>
          <a:xfrm>
            <a:off x="8382000" y="6553200"/>
            <a:ext cx="381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ear figure: depion.blogspot.com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of [ae] from “lab”</a:t>
            </a:r>
            <a:endParaRPr/>
          </a:p>
        </p:txBody>
      </p:sp>
      <p:sp>
        <p:nvSpPr>
          <p:cNvPr id="1008" name="Google Shape;1008;p60"/>
          <p:cNvSpPr txBox="1"/>
          <p:nvPr>
            <p:ph idx="4294967295" type="body"/>
          </p:nvPr>
        </p:nvSpPr>
        <p:spPr>
          <a:xfrm>
            <a:off x="838200" y="3429001"/>
            <a:ext cx="6019800" cy="284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Complex wave repeating nine times</a:t>
            </a:r>
            <a:endParaRPr/>
          </a:p>
          <a:p>
            <a:pPr indent="-285730" lvl="1" marL="74289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Plus smaller wave that repeats 4x for every large cycle</a:t>
            </a:r>
            <a:endParaRPr/>
          </a:p>
          <a:p>
            <a:pPr indent="-285730" lvl="1" marL="74289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Large wave: freq of 250 Hz (9 times in .036 seconds)</a:t>
            </a:r>
            <a:endParaRPr/>
          </a:p>
          <a:p>
            <a:pPr indent="-285730" lvl="1" marL="74289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Small wave roughly 4 times this, or roughly 1000 Hz</a:t>
            </a:r>
            <a:endParaRPr/>
          </a:p>
        </p:txBody>
      </p:sp>
      <p:pic>
        <p:nvPicPr>
          <p:cNvPr descr="fig07-1" id="1009" name="Google Shape;1009;p60"/>
          <p:cNvPicPr preferRelativeResize="0"/>
          <p:nvPr/>
        </p:nvPicPr>
        <p:blipFill rotWithShape="1">
          <a:blip r:embed="rId3">
            <a:alphaModFix/>
          </a:blip>
          <a:srcRect b="80919" l="3528" r="0" t="4546"/>
          <a:stretch/>
        </p:blipFill>
        <p:spPr>
          <a:xfrm>
            <a:off x="1290524" y="1219200"/>
            <a:ext cx="9758477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07" id="1010" name="Google Shape;1010;p60"/>
          <p:cNvPicPr preferRelativeResize="0"/>
          <p:nvPr/>
        </p:nvPicPr>
        <p:blipFill rotWithShape="1">
          <a:blip r:embed="rId4">
            <a:alphaModFix/>
          </a:blip>
          <a:srcRect b="79100" l="2353" r="54123" t="2727"/>
          <a:stretch/>
        </p:blipFill>
        <p:spPr>
          <a:xfrm>
            <a:off x="7315201" y="3505200"/>
            <a:ext cx="4087747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These Peaks? </a:t>
            </a:r>
            <a:endParaRPr/>
          </a:p>
        </p:txBody>
      </p:sp>
      <p:sp>
        <p:nvSpPr>
          <p:cNvPr id="1017" name="Google Shape;1017;p61"/>
          <p:cNvSpPr txBox="1"/>
          <p:nvPr>
            <p:ph idx="1" type="body"/>
          </p:nvPr>
        </p:nvSpPr>
        <p:spPr>
          <a:xfrm>
            <a:off x="457200" y="1341437"/>
            <a:ext cx="11049000" cy="490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Articulator process:</a:t>
            </a:r>
            <a:endParaRPr/>
          </a:p>
          <a:p>
            <a:pPr indent="-285730" lvl="1" marL="74289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Vocal cord vibrations create harmonics</a:t>
            </a:r>
            <a:endParaRPr/>
          </a:p>
          <a:p>
            <a:pPr indent="-285730" lvl="1" marL="74289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mouth is an amplifier</a:t>
            </a:r>
            <a:endParaRPr/>
          </a:p>
          <a:p>
            <a:pPr indent="-285730" lvl="1" marL="74289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Depending on shape of mouth, some harmonics are amplified more than others</a:t>
            </a:r>
            <a:endParaRPr/>
          </a:p>
        </p:txBody>
      </p:sp>
      <p:pic>
        <p:nvPicPr>
          <p:cNvPr descr="source-filter" id="1018" name="Google Shape;1018;p61"/>
          <p:cNvPicPr preferRelativeResize="0"/>
          <p:nvPr/>
        </p:nvPicPr>
        <p:blipFill rotWithShape="1">
          <a:blip r:embed="rId3">
            <a:alphaModFix/>
          </a:blip>
          <a:srcRect b="77778" l="49642" r="-889" t="0"/>
          <a:stretch/>
        </p:blipFill>
        <p:spPr>
          <a:xfrm>
            <a:off x="9144000" y="4114800"/>
            <a:ext cx="2438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-filter" id="1019" name="Google Shape;1019;p61"/>
          <p:cNvPicPr preferRelativeResize="0"/>
          <p:nvPr/>
        </p:nvPicPr>
        <p:blipFill rotWithShape="1">
          <a:blip r:embed="rId4">
            <a:alphaModFix/>
          </a:blip>
          <a:srcRect b="54444" l="49644" r="0" t="22221"/>
          <a:stretch/>
        </p:blipFill>
        <p:spPr>
          <a:xfrm>
            <a:off x="6019800" y="4856704"/>
            <a:ext cx="2396068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-filter" id="1020" name="Google Shape;1020;p61"/>
          <p:cNvPicPr preferRelativeResize="0"/>
          <p:nvPr/>
        </p:nvPicPr>
        <p:blipFill rotWithShape="1">
          <a:blip r:embed="rId5">
            <a:alphaModFix/>
          </a:blip>
          <a:srcRect b="31110" l="49644" r="0" t="47778"/>
          <a:stretch/>
        </p:blipFill>
        <p:spPr>
          <a:xfrm>
            <a:off x="2861732" y="4953000"/>
            <a:ext cx="2396068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-filter" id="1021" name="Google Shape;1021;p61"/>
          <p:cNvPicPr preferRelativeResize="0"/>
          <p:nvPr/>
        </p:nvPicPr>
        <p:blipFill rotWithShape="1">
          <a:blip r:embed="rId6">
            <a:alphaModFix/>
          </a:blip>
          <a:srcRect b="0" l="0" r="63167" t="78889"/>
          <a:stretch/>
        </p:blipFill>
        <p:spPr>
          <a:xfrm>
            <a:off x="533400" y="3886200"/>
            <a:ext cx="1752599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-filter" id="1022" name="Google Shape;1022;p61"/>
          <p:cNvPicPr preferRelativeResize="0"/>
          <p:nvPr/>
        </p:nvPicPr>
        <p:blipFill rotWithShape="1">
          <a:blip r:embed="rId7">
            <a:alphaModFix/>
          </a:blip>
          <a:srcRect b="30000" l="0" r="63167" t="53333"/>
          <a:stretch/>
        </p:blipFill>
        <p:spPr>
          <a:xfrm>
            <a:off x="3352801" y="3352800"/>
            <a:ext cx="175259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-filter" id="1023" name="Google Shape;1023;p61"/>
          <p:cNvPicPr preferRelativeResize="0"/>
          <p:nvPr/>
        </p:nvPicPr>
        <p:blipFill rotWithShape="1">
          <a:blip r:embed="rId8">
            <a:alphaModFix/>
          </a:blip>
          <a:srcRect b="54443" l="0" r="63167" t="27778"/>
          <a:stretch/>
        </p:blipFill>
        <p:spPr>
          <a:xfrm>
            <a:off x="6400800" y="3276600"/>
            <a:ext cx="1752599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1"/>
          <p:cNvSpPr/>
          <p:nvPr/>
        </p:nvSpPr>
        <p:spPr>
          <a:xfrm>
            <a:off x="381000" y="3124200"/>
            <a:ext cx="1981200" cy="3276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61"/>
          <p:cNvSpPr/>
          <p:nvPr/>
        </p:nvSpPr>
        <p:spPr>
          <a:xfrm>
            <a:off x="2743200" y="3124200"/>
            <a:ext cx="2743200" cy="3276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61"/>
          <p:cNvSpPr/>
          <p:nvPr/>
        </p:nvSpPr>
        <p:spPr>
          <a:xfrm>
            <a:off x="5867400" y="3124200"/>
            <a:ext cx="2743200" cy="3276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1"/>
          <p:cNvSpPr/>
          <p:nvPr/>
        </p:nvSpPr>
        <p:spPr>
          <a:xfrm>
            <a:off x="8991600" y="3124200"/>
            <a:ext cx="2743200" cy="3276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1"/>
          <p:cNvSpPr/>
          <p:nvPr/>
        </p:nvSpPr>
        <p:spPr>
          <a:xfrm rot="5400000">
            <a:off x="2095500" y="4610100"/>
            <a:ext cx="914400" cy="2286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61"/>
          <p:cNvSpPr/>
          <p:nvPr/>
        </p:nvSpPr>
        <p:spPr>
          <a:xfrm rot="5400000">
            <a:off x="5219700" y="4610100"/>
            <a:ext cx="914400" cy="2286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61"/>
          <p:cNvSpPr/>
          <p:nvPr/>
        </p:nvSpPr>
        <p:spPr>
          <a:xfrm rot="5400000">
            <a:off x="8343900" y="4610100"/>
            <a:ext cx="914400" cy="2286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2"/>
          <p:cNvSpPr txBox="1"/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Resonances of the Vocal Tract</a:t>
            </a:r>
            <a:endParaRPr/>
          </a:p>
        </p:txBody>
      </p:sp>
      <p:sp>
        <p:nvSpPr>
          <p:cNvPr id="1037" name="Google Shape;1037;p62"/>
          <p:cNvSpPr txBox="1"/>
          <p:nvPr>
            <p:ph idx="1" type="body"/>
          </p:nvPr>
        </p:nvSpPr>
        <p:spPr>
          <a:xfrm>
            <a:off x="609600" y="1447800"/>
            <a:ext cx="7239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 human vocal tract as an open tube</a:t>
            </a:r>
            <a:endParaRPr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Air in a tube of a given length will tend to vibrate at resonance frequency of tube </a:t>
            </a:r>
            <a:endParaRPr/>
          </a:p>
          <a:p>
            <a:pPr indent="-3428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Constraint: Pressure differential should be maximal at (closed) glottal end and minimal at (open) lip end</a:t>
            </a:r>
            <a:endParaRPr/>
          </a:p>
          <a:p>
            <a:pPr indent="-190474" lvl="0" marL="342874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1038" name="Google Shape;1038;p62"/>
          <p:cNvGrpSpPr/>
          <p:nvPr/>
        </p:nvGrpSpPr>
        <p:grpSpPr>
          <a:xfrm flipH="1">
            <a:off x="3962400" y="2831071"/>
            <a:ext cx="3962400" cy="1664729"/>
            <a:chOff x="4394284" y="2754871"/>
            <a:chExt cx="3682916" cy="1664729"/>
          </a:xfrm>
        </p:grpSpPr>
        <p:cxnSp>
          <p:nvCxnSpPr>
            <p:cNvPr id="1039" name="Google Shape;1039;p62"/>
            <p:cNvCxnSpPr/>
            <p:nvPr/>
          </p:nvCxnSpPr>
          <p:spPr>
            <a:xfrm>
              <a:off x="4851482" y="3212070"/>
              <a:ext cx="266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0" name="Google Shape;1040;p62"/>
            <p:cNvCxnSpPr/>
            <p:nvPr/>
          </p:nvCxnSpPr>
          <p:spPr>
            <a:xfrm>
              <a:off x="4851482" y="3593070"/>
              <a:ext cx="266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62"/>
            <p:cNvCxnSpPr/>
            <p:nvPr/>
          </p:nvCxnSpPr>
          <p:spPr>
            <a:xfrm>
              <a:off x="4851482" y="321207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2" name="Google Shape;1042;p62"/>
            <p:cNvCxnSpPr/>
            <p:nvPr/>
          </p:nvCxnSpPr>
          <p:spPr>
            <a:xfrm rot="10800000">
              <a:off x="4851482" y="344067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3" name="Google Shape;1043;p62"/>
            <p:cNvCxnSpPr/>
            <p:nvPr/>
          </p:nvCxnSpPr>
          <p:spPr>
            <a:xfrm rot="10800000">
              <a:off x="4699082" y="3364470"/>
              <a:ext cx="152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4" name="Google Shape;1044;p62"/>
            <p:cNvCxnSpPr/>
            <p:nvPr/>
          </p:nvCxnSpPr>
          <p:spPr>
            <a:xfrm rot="10800000">
              <a:off x="4699082" y="3440670"/>
              <a:ext cx="152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5" name="Google Shape;1045;p62"/>
            <p:cNvSpPr txBox="1"/>
            <p:nvPr/>
          </p:nvSpPr>
          <p:spPr>
            <a:xfrm>
              <a:off x="4394284" y="2754871"/>
              <a:ext cx="1221805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Closed end</a:t>
              </a:r>
              <a:endParaRPr/>
            </a:p>
          </p:txBody>
        </p:sp>
        <p:sp>
          <p:nvSpPr>
            <p:cNvPr id="1046" name="Google Shape;1046;p62"/>
            <p:cNvSpPr txBox="1"/>
            <p:nvPr/>
          </p:nvSpPr>
          <p:spPr>
            <a:xfrm>
              <a:off x="6969208" y="2792971"/>
              <a:ext cx="1107992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 end</a:t>
              </a:r>
              <a:endParaRPr/>
            </a:p>
          </p:txBody>
        </p:sp>
        <p:cxnSp>
          <p:nvCxnSpPr>
            <p:cNvPr id="1047" name="Google Shape;1047;p62"/>
            <p:cNvCxnSpPr/>
            <p:nvPr/>
          </p:nvCxnSpPr>
          <p:spPr>
            <a:xfrm>
              <a:off x="4851482" y="3974070"/>
              <a:ext cx="259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8" name="Google Shape;1048;p62"/>
            <p:cNvSpPr txBox="1"/>
            <p:nvPr/>
          </p:nvSpPr>
          <p:spPr>
            <a:xfrm>
              <a:off x="5384882" y="4050270"/>
              <a:ext cx="2209800" cy="36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Length 17.5 cm.</a:t>
              </a:r>
              <a:endParaRPr/>
            </a:p>
          </p:txBody>
        </p:sp>
      </p:grpSp>
      <p:sp>
        <p:nvSpPr>
          <p:cNvPr id="1049" name="Google Shape;1049;p62"/>
          <p:cNvSpPr/>
          <p:nvPr/>
        </p:nvSpPr>
        <p:spPr>
          <a:xfrm>
            <a:off x="8850894" y="6519445"/>
            <a:ext cx="3341103" cy="33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W. Barry Speech Science slides</a:t>
            </a:r>
            <a:endParaRPr/>
          </a:p>
        </p:txBody>
      </p:sp>
      <p:pic>
        <p:nvPicPr>
          <p:cNvPr descr="C:\Dokumente und Einstellungen\wbarry\Eigene Dateien\Lehre\WS-04-5\Grundlagen-Phon\GLagenSkripte\GL-Akust-Phon\Kap3\Ansatzrohr-neutral.jpeg" id="1050" name="Google Shape;1050;p62"/>
          <p:cNvPicPr preferRelativeResize="0"/>
          <p:nvPr/>
        </p:nvPicPr>
        <p:blipFill rotWithShape="1">
          <a:blip r:embed="rId3">
            <a:alphaModFix/>
          </a:blip>
          <a:srcRect b="37719" l="13918" r="32473" t="0"/>
          <a:stretch/>
        </p:blipFill>
        <p:spPr>
          <a:xfrm>
            <a:off x="8169275" y="1828800"/>
            <a:ext cx="3717925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830079"/>
            <a:ext cx="3740122" cy="315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Ghostbusters Exact Filtering (Reminder)</a:t>
            </a:r>
            <a:endParaRPr/>
          </a:p>
        </p:txBody>
      </p:sp>
      <p:pic>
        <p:nvPicPr>
          <p:cNvPr id="168" name="Google Shape;168;p18" title="Ghostbusters -- Exact Filter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20389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ter-spectra" id="1057" name="Google Shape;1057;p63"/>
          <p:cNvPicPr preferRelativeResize="0"/>
          <p:nvPr/>
        </p:nvPicPr>
        <p:blipFill rotWithShape="1">
          <a:blip r:embed="rId3">
            <a:alphaModFix/>
          </a:blip>
          <a:srcRect b="32830" l="0" r="0" t="0"/>
          <a:stretch/>
        </p:blipFill>
        <p:spPr>
          <a:xfrm>
            <a:off x="2133600" y="1295400"/>
            <a:ext cx="7620000" cy="5223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63"/>
          <p:cNvSpPr/>
          <p:nvPr/>
        </p:nvSpPr>
        <p:spPr>
          <a:xfrm>
            <a:off x="5067301" y="6533496"/>
            <a:ext cx="2057399" cy="33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Mark Liberman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63"/>
          <p:cNvSpPr/>
          <p:nvPr/>
        </p:nvSpPr>
        <p:spPr>
          <a:xfrm>
            <a:off x="9289497" y="6495508"/>
            <a:ext cx="2902503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[Demo: speech synthesis ]</a:t>
            </a:r>
            <a:endParaRPr/>
          </a:p>
        </p:txBody>
      </p:sp>
      <p:sp>
        <p:nvSpPr>
          <p:cNvPr id="1060" name="Google Shape;1060;p6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Spectrum Shapes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Speech Synthesis</a:t>
            </a:r>
            <a:endParaRPr/>
          </a:p>
        </p:txBody>
      </p:sp>
      <p:pic>
        <p:nvPicPr>
          <p:cNvPr id="1066" name="Google Shape;1066;p64" title="speech-synthesi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21298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5"/>
          <p:cNvSpPr/>
          <p:nvPr/>
        </p:nvSpPr>
        <p:spPr>
          <a:xfrm>
            <a:off x="0" y="6519448"/>
            <a:ext cx="2195918" cy="33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Graphs: Ratree Wayland</a:t>
            </a:r>
            <a:endParaRPr/>
          </a:p>
        </p:txBody>
      </p:sp>
      <p:sp>
        <p:nvSpPr>
          <p:cNvPr id="1073" name="Google Shape;1073;p65"/>
          <p:cNvSpPr txBox="1"/>
          <p:nvPr/>
        </p:nvSpPr>
        <p:spPr>
          <a:xfrm>
            <a:off x="0" y="152400"/>
            <a:ext cx="12192000" cy="76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Vowel [i] sung at successively higher pitches </a:t>
            </a:r>
            <a:endParaRPr/>
          </a:p>
        </p:txBody>
      </p:sp>
      <p:pic>
        <p:nvPicPr>
          <p:cNvPr descr="src-1" id="1074" name="Google Shape;10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19202"/>
            <a:ext cx="2686051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2" id="1075" name="Google Shape;1075;p65"/>
          <p:cNvPicPr preferRelativeResize="0"/>
          <p:nvPr/>
        </p:nvPicPr>
        <p:blipFill rotWithShape="1">
          <a:blip r:embed="rId4">
            <a:alphaModFix/>
          </a:blip>
          <a:srcRect b="-3702" l="0" r="0" t="0"/>
          <a:stretch/>
        </p:blipFill>
        <p:spPr>
          <a:xfrm>
            <a:off x="3276600" y="1219200"/>
            <a:ext cx="2667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3" id="1076" name="Google Shape;107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219200"/>
            <a:ext cx="2667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4" id="1077" name="Google Shape;107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3048000"/>
            <a:ext cx="26670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5" id="1078" name="Google Shape;1078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6600" y="3048000"/>
            <a:ext cx="2667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6" id="1079" name="Google Shape;1079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3048001"/>
            <a:ext cx="26765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7" id="1080" name="Google Shape;1080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8026" y="4924426"/>
            <a:ext cx="269557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5"/>
          <p:cNvSpPr txBox="1"/>
          <p:nvPr/>
        </p:nvSpPr>
        <p:spPr>
          <a:xfrm>
            <a:off x="5410200" y="3124201"/>
            <a:ext cx="609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</a:t>
            </a:r>
            <a:endParaRPr/>
          </a:p>
        </p:txBody>
      </p:sp>
      <p:sp>
        <p:nvSpPr>
          <p:cNvPr id="1082" name="Google Shape;1082;p65"/>
          <p:cNvSpPr txBox="1"/>
          <p:nvPr/>
        </p:nvSpPr>
        <p:spPr>
          <a:xfrm>
            <a:off x="5410200" y="5011740"/>
            <a:ext cx="609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</a:t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5410200" y="1219201"/>
            <a:ext cx="609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</a:t>
            </a:r>
            <a:endParaRPr/>
          </a:p>
        </p:txBody>
      </p:sp>
      <p:sp>
        <p:nvSpPr>
          <p:cNvPr id="1084" name="Google Shape;1084;p65"/>
          <p:cNvSpPr txBox="1"/>
          <p:nvPr/>
        </p:nvSpPr>
        <p:spPr>
          <a:xfrm>
            <a:off x="7162800" y="3124200"/>
            <a:ext cx="16764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C4 (middle C)</a:t>
            </a:r>
            <a:endParaRPr/>
          </a:p>
        </p:txBody>
      </p:sp>
      <p:sp>
        <p:nvSpPr>
          <p:cNvPr id="1085" name="Google Shape;1085;p65"/>
          <p:cNvSpPr txBox="1"/>
          <p:nvPr/>
        </p:nvSpPr>
        <p:spPr>
          <a:xfrm>
            <a:off x="8229600" y="1219201"/>
            <a:ext cx="609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C3</a:t>
            </a:r>
            <a:endParaRPr/>
          </a:p>
        </p:txBody>
      </p:sp>
      <p:sp>
        <p:nvSpPr>
          <p:cNvPr id="1086" name="Google Shape;1086;p65"/>
          <p:cNvSpPr txBox="1"/>
          <p:nvPr/>
        </p:nvSpPr>
        <p:spPr>
          <a:xfrm>
            <a:off x="2362200" y="3124200"/>
            <a:ext cx="609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F#3</a:t>
            </a:r>
            <a:endParaRPr/>
          </a:p>
        </p:txBody>
      </p:sp>
      <p:sp>
        <p:nvSpPr>
          <p:cNvPr id="1087" name="Google Shape;1087;p65"/>
          <p:cNvSpPr txBox="1"/>
          <p:nvPr/>
        </p:nvSpPr>
        <p:spPr>
          <a:xfrm>
            <a:off x="2362200" y="1219200"/>
            <a:ext cx="6096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F#2</a:t>
            </a:r>
            <a:endParaRPr/>
          </a:p>
        </p:txBody>
      </p:sp>
      <p:pic>
        <p:nvPicPr>
          <p:cNvPr id="1088" name="Google Shape;1088;p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6294" y="3600450"/>
            <a:ext cx="3801804" cy="318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6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Acoustic Feature Sequence</a:t>
            </a:r>
            <a:endParaRPr/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457200" y="1600200"/>
            <a:ext cx="11277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Time slices are translated into acoustic feature vectors (~39 real numbers per slice)</a:t>
            </a:r>
            <a:endParaRPr/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650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These are the observations E, now we need the hidden states X</a:t>
            </a:r>
            <a:endParaRPr/>
          </a:p>
        </p:txBody>
      </p:sp>
      <p:pic>
        <p:nvPicPr>
          <p:cNvPr descr="spec" id="1096" name="Google Shape;10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580" y="2752725"/>
            <a:ext cx="7143751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6"/>
          <p:cNvSpPr txBox="1"/>
          <p:nvPr/>
        </p:nvSpPr>
        <p:spPr>
          <a:xfrm rot="-5488702">
            <a:off x="1726485" y="3121614"/>
            <a:ext cx="1026038" cy="33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66"/>
          <p:cNvSpPr txBox="1"/>
          <p:nvPr/>
        </p:nvSpPr>
        <p:spPr>
          <a:xfrm>
            <a:off x="2769730" y="4784726"/>
            <a:ext cx="6858000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……………………………………………..</a:t>
            </a:r>
            <a:r>
              <a:rPr lang="en-US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en-US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2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US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………..</a:t>
            </a:r>
            <a:endParaRPr/>
          </a:p>
        </p:txBody>
      </p:sp>
      <p:sp>
        <p:nvSpPr>
          <p:cNvPr id="1099" name="Google Shape;1099;p66"/>
          <p:cNvSpPr/>
          <p:nvPr/>
        </p:nvSpPr>
        <p:spPr>
          <a:xfrm>
            <a:off x="7798930" y="2667000"/>
            <a:ext cx="228600" cy="14478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7951330" y="2667000"/>
            <a:ext cx="228600" cy="1447800"/>
          </a:xfrm>
          <a:prstGeom prst="rect">
            <a:avLst/>
          </a:prstGeom>
          <a:solidFill>
            <a:srgbClr val="FF9999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66"/>
          <p:cNvSpPr/>
          <p:nvPr/>
        </p:nvSpPr>
        <p:spPr>
          <a:xfrm>
            <a:off x="8103730" y="2667000"/>
            <a:ext cx="228600" cy="14478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66"/>
          <p:cNvSpPr/>
          <p:nvPr/>
        </p:nvSpPr>
        <p:spPr>
          <a:xfrm>
            <a:off x="8408530" y="2667000"/>
            <a:ext cx="228600" cy="14478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66"/>
          <p:cNvSpPr/>
          <p:nvPr/>
        </p:nvSpPr>
        <p:spPr>
          <a:xfrm>
            <a:off x="8256130" y="2667000"/>
            <a:ext cx="228600" cy="1447800"/>
          </a:xfrm>
          <a:prstGeom prst="rect">
            <a:avLst/>
          </a:prstGeom>
          <a:solidFill>
            <a:srgbClr val="FF9999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4" name="Google Shape;1104;p66"/>
          <p:cNvCxnSpPr/>
          <p:nvPr/>
        </p:nvCxnSpPr>
        <p:spPr>
          <a:xfrm flipH="1">
            <a:off x="7036930" y="4114800"/>
            <a:ext cx="838200" cy="6858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66"/>
          <p:cNvCxnSpPr/>
          <p:nvPr/>
        </p:nvCxnSpPr>
        <p:spPr>
          <a:xfrm flipH="1">
            <a:off x="7646530" y="4114800"/>
            <a:ext cx="533400" cy="6858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6" name="Google Shape;1106;p66"/>
          <p:cNvCxnSpPr/>
          <p:nvPr/>
        </p:nvCxnSpPr>
        <p:spPr>
          <a:xfrm flipH="1">
            <a:off x="8332330" y="4114800"/>
            <a:ext cx="228600" cy="6858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7" name="Google Shape;1107;p66"/>
          <p:cNvCxnSpPr/>
          <p:nvPr/>
        </p:nvCxnSpPr>
        <p:spPr>
          <a:xfrm flipH="1">
            <a:off x="8027530" y="4114800"/>
            <a:ext cx="304800" cy="685800"/>
          </a:xfrm>
          <a:prstGeom prst="straightConnector1">
            <a:avLst/>
          </a:prstGeom>
          <a:noFill/>
          <a:ln cap="flat" cmpd="sng" w="254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8" name="Google Shape;1108;p66"/>
          <p:cNvCxnSpPr/>
          <p:nvPr/>
        </p:nvCxnSpPr>
        <p:spPr>
          <a:xfrm flipH="1">
            <a:off x="7341730" y="4114800"/>
            <a:ext cx="685800" cy="685800"/>
          </a:xfrm>
          <a:prstGeom prst="straightConnector1">
            <a:avLst/>
          </a:prstGeom>
          <a:noFill/>
          <a:ln cap="flat" cmpd="sng" w="254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7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Speech State Space</a:t>
            </a:r>
            <a:endParaRPr/>
          </a:p>
        </p:txBody>
      </p:sp>
      <p:sp>
        <p:nvSpPr>
          <p:cNvPr id="1114" name="Google Shape;1114;p67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HMM Specification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P(E|X) encodes which acoustic vectors are appropriate for each phoneme (each kind of sound)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P(X|X’) encodes how sounds can be strung together </a:t>
            </a:r>
            <a:endParaRPr/>
          </a:p>
          <a:p>
            <a:pPr indent="-133329" lvl="1" marL="742895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State Space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We will have one state for each sound in each word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Mostly, states advance sound by sound</a:t>
            </a:r>
            <a:endParaRPr/>
          </a:p>
          <a:p>
            <a:pPr indent="-285730" lvl="1" marL="742895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Build a little state graph for each word and chain them together to form the state space X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8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in a Word</a:t>
            </a:r>
            <a:endParaRPr/>
          </a:p>
        </p:txBody>
      </p:sp>
      <p:sp>
        <p:nvSpPr>
          <p:cNvPr id="1120" name="Google Shape;1120;p68"/>
          <p:cNvSpPr txBox="1"/>
          <p:nvPr>
            <p:ph idx="1" type="body"/>
          </p:nvPr>
        </p:nvSpPr>
        <p:spPr>
          <a:xfrm>
            <a:off x="406400" y="13970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674" lvl="0" marL="342874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need" id="1121" name="Google Shape;11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49" y="1849439"/>
            <a:ext cx="8705851" cy="37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9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Transitions with a Bigram Model</a:t>
            </a:r>
            <a:endParaRPr/>
          </a:p>
        </p:txBody>
      </p:sp>
      <p:pic>
        <p:nvPicPr>
          <p:cNvPr descr="search4" id="1127" name="Google Shape;11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1" y="1347789"/>
            <a:ext cx="5245100" cy="512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9"/>
          <p:cNvSpPr/>
          <p:nvPr/>
        </p:nvSpPr>
        <p:spPr>
          <a:xfrm>
            <a:off x="9798396" y="6519445"/>
            <a:ext cx="2362566" cy="33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Huang et al, p. 618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69"/>
          <p:cNvSpPr txBox="1"/>
          <p:nvPr/>
        </p:nvSpPr>
        <p:spPr>
          <a:xfrm>
            <a:off x="7848600" y="1651001"/>
            <a:ext cx="2895600" cy="230832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198015222 the first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194623024 the same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168504105 the following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158562063 the world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14112454 the door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23135851162 the *</a:t>
            </a:r>
            <a:endParaRPr/>
          </a:p>
        </p:txBody>
      </p:sp>
      <p:pic>
        <p:nvPicPr>
          <p:cNvPr descr="TP_tmp" id="1130" name="Google Shape;11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200" y="4546600"/>
            <a:ext cx="30988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9"/>
          <p:cNvSpPr txBox="1"/>
          <p:nvPr/>
        </p:nvSpPr>
        <p:spPr>
          <a:xfrm rot="-5400000">
            <a:off x="6623844" y="2571235"/>
            <a:ext cx="190500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Counts</a:t>
            </a:r>
            <a:endParaRPr/>
          </a:p>
        </p:txBody>
      </p:sp>
      <p:pic>
        <p:nvPicPr>
          <p:cNvPr descr="TP_tmp" id="1132" name="Google Shape;113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8600" y="5537200"/>
            <a:ext cx="9652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0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Decoding</a:t>
            </a:r>
            <a:endParaRPr/>
          </a:p>
        </p:txBody>
      </p:sp>
      <p:sp>
        <p:nvSpPr>
          <p:cNvPr id="1138" name="Google Shape;1138;p70"/>
          <p:cNvSpPr txBox="1"/>
          <p:nvPr>
            <p:ph idx="1" type="body"/>
          </p:nvPr>
        </p:nvSpPr>
        <p:spPr>
          <a:xfrm>
            <a:off x="406400" y="1397002"/>
            <a:ext cx="114046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Finding the words given the acoustics is an HMM inference problem</a:t>
            </a:r>
            <a:endParaRPr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Which state sequence x</a:t>
            </a:r>
            <a:r>
              <a:rPr baseline="-25000" lang="en-US" sz="2400"/>
              <a:t>1:T</a:t>
            </a:r>
            <a:r>
              <a:rPr lang="en-US" sz="2400"/>
              <a:t> is most likely given the evidence e</a:t>
            </a:r>
            <a:r>
              <a:rPr baseline="-25000" lang="en-US" sz="2400"/>
              <a:t>1:T</a:t>
            </a:r>
            <a:r>
              <a:rPr lang="en-US" sz="2400"/>
              <a:t>?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From the sequence x, we can simply read off the words</a:t>
            </a:r>
            <a:endParaRPr/>
          </a:p>
        </p:txBody>
      </p:sp>
      <p:pic>
        <p:nvPicPr>
          <p:cNvPr descr="txp_fig" id="1139" name="Google Shape;11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667000"/>
            <a:ext cx="4083051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140" name="Google Shape;114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2705100"/>
            <a:ext cx="3436939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4437" y="4191000"/>
            <a:ext cx="6107288" cy="239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in the News</a:t>
            </a:r>
            <a:endParaRPr/>
          </a:p>
        </p:txBody>
      </p:sp>
      <p:pic>
        <p:nvPicPr>
          <p:cNvPr descr="Screen Shot 2014-03-12 at 11.59.25 PM.png" id="1147" name="Google Shape;11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478" y="1219200"/>
            <a:ext cx="4090722" cy="49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71"/>
          <p:cNvSpPr txBox="1"/>
          <p:nvPr/>
        </p:nvSpPr>
        <p:spPr>
          <a:xfrm>
            <a:off x="457200" y="6248400"/>
            <a:ext cx="11734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Know Why You Went to the Clinic: Risks and Realization of HTTPS Traffic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Brad Miller, Ling Huang, A. D. Joseph, J. D. Tygar (UC Berkeley)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</a:t>
            </a:r>
            <a:endParaRPr/>
          </a:p>
        </p:txBody>
      </p:sp>
      <p:sp>
        <p:nvSpPr>
          <p:cNvPr id="1154" name="Google Shape;1154;p72"/>
          <p:cNvSpPr txBox="1"/>
          <p:nvPr>
            <p:ph idx="1" type="body"/>
          </p:nvPr>
        </p:nvSpPr>
        <p:spPr>
          <a:xfrm>
            <a:off x="406400" y="1295400"/>
            <a:ext cx="11379200" cy="4830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Setting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User we want to spy on use HTTPS to browse the internet</a:t>
            </a:r>
            <a:endParaRPr/>
          </a:p>
          <a:p>
            <a:pPr indent="-342874" lvl="0" marL="342874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Measurements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IP address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Sizes of packets coming in</a:t>
            </a:r>
            <a:endParaRPr/>
          </a:p>
          <a:p>
            <a:pPr indent="-342874" lvl="0" marL="342874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Goal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Infer browsing sequence of that user</a:t>
            </a:r>
            <a:endParaRPr/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42874" lvl="0" marL="342874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E.g.: medical, financial, legal, 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0" y="-381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Inference: Base Cases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3733800" y="2895600"/>
            <a:ext cx="533400" cy="533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00"/>
          </a:p>
        </p:txBody>
      </p:sp>
      <p:sp>
        <p:nvSpPr>
          <p:cNvPr id="175" name="Google Shape;175;p19"/>
          <p:cNvSpPr/>
          <p:nvPr/>
        </p:nvSpPr>
        <p:spPr>
          <a:xfrm>
            <a:off x="3733800" y="18288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00"/>
          </a:p>
        </p:txBody>
      </p:sp>
      <p:cxnSp>
        <p:nvCxnSpPr>
          <p:cNvPr id="176" name="Google Shape;176;p19"/>
          <p:cNvCxnSpPr>
            <a:stCxn id="175" idx="4"/>
            <a:endCxn id="174" idx="0"/>
          </p:cNvCxnSpPr>
          <p:nvPr/>
        </p:nvCxnSpPr>
        <p:spPr>
          <a:xfrm>
            <a:off x="4000500" y="23622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txp_fi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250" y="4419600"/>
            <a:ext cx="1509712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10668000" y="2514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00"/>
          </a:p>
        </p:txBody>
      </p:sp>
      <p:cxnSp>
        <p:nvCxnSpPr>
          <p:cNvPr id="179" name="Google Shape;179;p19"/>
          <p:cNvCxnSpPr>
            <a:stCxn id="180" idx="6"/>
            <a:endCxn id="178" idx="2"/>
          </p:cNvCxnSpPr>
          <p:nvPr/>
        </p:nvCxnSpPr>
        <p:spPr>
          <a:xfrm>
            <a:off x="10287000" y="27813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80" name="Google Shape;180;p19"/>
          <p:cNvSpPr/>
          <p:nvPr/>
        </p:nvSpPr>
        <p:spPr>
          <a:xfrm>
            <a:off x="9753600" y="2514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/>
          </a:p>
        </p:txBody>
      </p:sp>
      <p:pic>
        <p:nvPicPr>
          <p:cNvPr descr="txp_fig"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2675" y="4419600"/>
            <a:ext cx="1046162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2" name="Google Shape;18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5181600"/>
            <a:ext cx="3027362" cy="236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3" name="Google Shape;18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7600" y="6088063"/>
            <a:ext cx="1857375" cy="23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4" name="Google Shape;18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87600" y="5638800"/>
            <a:ext cx="1497012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5" name="Google Shape;18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7187" y="5143500"/>
            <a:ext cx="2306638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6" name="Google Shape;18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86800" y="5748338"/>
            <a:ext cx="2205037" cy="46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10400" y="1676400"/>
            <a:ext cx="2316609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11">
            <a:alphaModFix/>
          </a:blip>
          <a:srcRect b="0" l="0" r="55761" t="0"/>
          <a:stretch/>
        </p:blipFill>
        <p:spPr>
          <a:xfrm>
            <a:off x="1752600" y="1732947"/>
            <a:ext cx="977590" cy="202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3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HMM</a:t>
            </a:r>
            <a:endParaRPr/>
          </a:p>
        </p:txBody>
      </p:sp>
      <p:sp>
        <p:nvSpPr>
          <p:cNvPr id="1160" name="Google Shape;1160;p73"/>
          <p:cNvSpPr txBox="1"/>
          <p:nvPr>
            <p:ph idx="1" type="body"/>
          </p:nvPr>
        </p:nvSpPr>
        <p:spPr>
          <a:xfrm>
            <a:off x="228600" y="1295400"/>
            <a:ext cx="113792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Transition model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Probability distribution over links on the current page + some probability to navigate to any other page on the site</a:t>
            </a:r>
            <a:endParaRPr/>
          </a:p>
          <a:p>
            <a:pPr indent="-107929" lvl="1" marL="74289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42874" lvl="0" marL="342874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Noisy observation model due to traffic variations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Caching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Dynamically generated content</a:t>
            </a:r>
            <a:endParaRPr/>
          </a:p>
          <a:p>
            <a:pPr indent="-285730" lvl="1" marL="742895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User-specific content, including cookies</a:t>
            </a:r>
            <a:endParaRPr/>
          </a:p>
          <a:p>
            <a:pPr indent="0" lvl="1" marL="457165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🡪 Probability distribution P( packet size | page 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4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4-03-13 at 11.49.42 AM.png" id="1166" name="Google Shape;116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70100"/>
            <a:ext cx="119126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4"/>
          <p:cNvSpPr txBox="1"/>
          <p:nvPr/>
        </p:nvSpPr>
        <p:spPr>
          <a:xfrm>
            <a:off x="381000" y="6324600"/>
            <a:ext cx="47560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BoG = described approach, others are prior 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5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descr="session_length_effect.pdf" id="1173" name="Google Shape;117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953" y="1371600"/>
            <a:ext cx="7837714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0" y="-381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Inference: Base Cases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391400" y="2514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/>
          </a:p>
        </p:txBody>
      </p:sp>
      <p:cxnSp>
        <p:nvCxnSpPr>
          <p:cNvPr id="195" name="Google Shape;195;p20"/>
          <p:cNvCxnSpPr>
            <a:stCxn id="196" idx="6"/>
            <a:endCxn id="194" idx="2"/>
          </p:cNvCxnSpPr>
          <p:nvPr/>
        </p:nvCxnSpPr>
        <p:spPr>
          <a:xfrm>
            <a:off x="7010400" y="27813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96" name="Google Shape;196;p20"/>
          <p:cNvSpPr/>
          <p:nvPr/>
        </p:nvSpPr>
        <p:spPr>
          <a:xfrm>
            <a:off x="6477000" y="2514600"/>
            <a:ext cx="5334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/>
          </a:p>
        </p:txBody>
      </p:sp>
      <p:pic>
        <p:nvPicPr>
          <p:cNvPr descr="txp_fig"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075" y="4419600"/>
            <a:ext cx="1046162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0587" y="5143500"/>
            <a:ext cx="2306638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5748338"/>
            <a:ext cx="2205037" cy="46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3800" y="1676400"/>
            <a:ext cx="2316609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Passage of Time</a:t>
            </a:r>
            <a:endParaRPr/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381000" y="1397001"/>
            <a:ext cx="11404600" cy="47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Assume we have current belief P(X | evidence to date)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Then, after one time step passes:</a:t>
            </a:r>
            <a:endParaRPr/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474" lvl="0" marL="342874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874" lvl="0" marL="342874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Basic idea: beliefs get “pushed” through the transitions</a:t>
            </a:r>
            <a:endParaRPr/>
          </a:p>
          <a:p>
            <a:pPr indent="-285730" lvl="1" marL="742895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With the “B” notation, we have to be careful about what time step t the belief is about, and what evidence it includes</a:t>
            </a:r>
            <a:endParaRPr/>
          </a:p>
          <a:p>
            <a:pPr indent="-139674" lvl="0" marL="342874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xp_fig"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057400"/>
            <a:ext cx="2452687" cy="274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1"/>
          <p:cNvGrpSpPr/>
          <p:nvPr/>
        </p:nvGrpSpPr>
        <p:grpSpPr>
          <a:xfrm>
            <a:off x="8991600" y="1585118"/>
            <a:ext cx="1901825" cy="700088"/>
            <a:chOff x="7848600" y="2362200"/>
            <a:chExt cx="758825" cy="279400"/>
          </a:xfrm>
        </p:grpSpPr>
        <p:sp>
          <p:nvSpPr>
            <p:cNvPr id="210" name="Google Shape;210;p21"/>
            <p:cNvSpPr/>
            <p:nvPr/>
          </p:nvSpPr>
          <p:spPr>
            <a:xfrm>
              <a:off x="8327858" y="2362200"/>
              <a:ext cx="279567" cy="279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cxnSp>
          <p:nvCxnSpPr>
            <p:cNvPr id="211" name="Google Shape;211;p21"/>
            <p:cNvCxnSpPr>
              <a:stCxn id="212" idx="6"/>
              <a:endCxn id="210" idx="2"/>
            </p:cNvCxnSpPr>
            <p:nvPr/>
          </p:nvCxnSpPr>
          <p:spPr>
            <a:xfrm>
              <a:off x="8128167" y="2501900"/>
              <a:ext cx="199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212" name="Google Shape;212;p21"/>
            <p:cNvSpPr/>
            <p:nvPr/>
          </p:nvSpPr>
          <p:spPr>
            <a:xfrm>
              <a:off x="7848600" y="2362200"/>
              <a:ext cx="279567" cy="279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pic>
        <p:nvPicPr>
          <p:cNvPr descr="latex-image-1.pdf"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3416300"/>
            <a:ext cx="2870200" cy="681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14" name="Google Shape;21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800" y="4267201"/>
            <a:ext cx="3962400" cy="650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15" name="Google Shape;21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9050" y="5029200"/>
            <a:ext cx="3460750" cy="6607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7848600" y="4191000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2" lvl="0" marL="342882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Or compactly: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atex-image-1.pdf" id="217" name="Google Shape;21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9600" y="4876800"/>
            <a:ext cx="3657600" cy="61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218" name="Google Shape;21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368" y="3422650"/>
            <a:ext cx="2010032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4333282"/>
            <a:ext cx="7772399" cy="252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Passage of Time</a:t>
            </a:r>
            <a:endParaRPr/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457200" y="13716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As time passes, uncertainty “accumulates”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4">
            <a:alphaModFix/>
          </a:blip>
          <a:srcRect b="1222" l="1065" r="1473" t="1222"/>
          <a:stretch/>
        </p:blipFill>
        <p:spPr>
          <a:xfrm>
            <a:off x="1127125" y="2041525"/>
            <a:ext cx="25590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 rotWithShape="1">
          <a:blip r:embed="rId5">
            <a:alphaModFix/>
          </a:blip>
          <a:srcRect b="2399" l="1018" r="2078" t="1501"/>
          <a:stretch/>
        </p:blipFill>
        <p:spPr>
          <a:xfrm>
            <a:off x="4071937" y="2041525"/>
            <a:ext cx="2568575" cy="174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6">
            <a:alphaModFix/>
          </a:blip>
          <a:srcRect b="2865" l="1659" r="2426" t="1492"/>
          <a:stretch/>
        </p:blipFill>
        <p:spPr>
          <a:xfrm>
            <a:off x="8078787" y="2041525"/>
            <a:ext cx="2589213" cy="1754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= 1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= 2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= 5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(Transition model: ghosts usually go clockwise)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